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CCFF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2" d="100"/>
          <a:sy n="72" d="100"/>
        </p:scale>
        <p:origin x="-5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0735701-7C18-46D1-B158-0776E6268C95}" type="datetimeFigureOut">
              <a:rPr lang="he-IL" smtClean="0"/>
              <a:t>ח'/טבת/תש"ע</a:t>
            </a:fld>
            <a:endParaRPr lang="he-IL"/>
          </a:p>
        </p:txBody>
      </p:sp>
      <p:sp>
        <p:nvSpPr>
          <p:cNvPr id="19" name="Footer Placeholder 18"/>
          <p:cNvSpPr>
            <a:spLocks noGrp="1"/>
          </p:cNvSpPr>
          <p:nvPr>
            <p:ph type="ftr" sz="quarter" idx="11"/>
          </p:nvPr>
        </p:nvSpPr>
        <p:spPr/>
        <p:txBody>
          <a:bodyPr/>
          <a:lstStyle/>
          <a:p>
            <a:endParaRPr lang="he-IL"/>
          </a:p>
        </p:txBody>
      </p:sp>
      <p:sp>
        <p:nvSpPr>
          <p:cNvPr id="27" name="Slide Number Placeholder 26"/>
          <p:cNvSpPr>
            <a:spLocks noGrp="1"/>
          </p:cNvSpPr>
          <p:nvPr>
            <p:ph type="sldNum" sz="quarter" idx="12"/>
          </p:nvPr>
        </p:nvSpPr>
        <p:spPr/>
        <p:txBody>
          <a:bodyPr/>
          <a:lstStyle/>
          <a:p>
            <a:fld id="{F0061F0D-39EE-4AA7-876C-BD77D51C4231}" type="slidenum">
              <a:rPr lang="he-IL" smtClean="0"/>
              <a:t>‹#›</a:t>
            </a:fld>
            <a:endParaRPr lang="he-IL"/>
          </a:p>
        </p:txBody>
      </p:sp>
    </p:spTree>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735701-7C18-46D1-B158-0776E6268C95}" type="datetimeFigureOut">
              <a:rPr lang="he-IL" smtClean="0"/>
              <a:t>ח'/טבת/תש"ע</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0061F0D-39EE-4AA7-876C-BD77D51C4231}" type="slidenum">
              <a:rPr lang="he-IL" smtClean="0"/>
              <a:t>‹#›</a:t>
            </a:fld>
            <a:endParaRPr lang="he-IL"/>
          </a:p>
        </p:txBody>
      </p:sp>
    </p:spTree>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735701-7C18-46D1-B158-0776E6268C95}" type="datetimeFigureOut">
              <a:rPr lang="he-IL" smtClean="0"/>
              <a:t>ח'/טבת/תש"ע</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0061F0D-39EE-4AA7-876C-BD77D51C4231}" type="slidenum">
              <a:rPr lang="he-IL" smtClean="0"/>
              <a:t>‹#›</a:t>
            </a:fld>
            <a:endParaRPr lang="he-IL"/>
          </a:p>
        </p:txBody>
      </p:sp>
    </p:spTree>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735701-7C18-46D1-B158-0776E6268C95}" type="datetimeFigureOut">
              <a:rPr lang="he-IL" smtClean="0"/>
              <a:t>ח'/טבת/תש"ע</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0061F0D-39EE-4AA7-876C-BD77D51C4231}" type="slidenum">
              <a:rPr lang="he-IL" smtClean="0"/>
              <a:t>‹#›</a:t>
            </a:fld>
            <a:endParaRPr lang="he-IL"/>
          </a:p>
        </p:txBody>
      </p:sp>
    </p:spTree>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0735701-7C18-46D1-B158-0776E6268C95}" type="datetimeFigureOut">
              <a:rPr lang="he-IL" smtClean="0"/>
              <a:t>ח'/טבת/תש"ע</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0061F0D-39EE-4AA7-876C-BD77D51C4231}" type="slidenum">
              <a:rPr lang="he-IL" smtClean="0"/>
              <a:t>‹#›</a:t>
            </a:fld>
            <a:endParaRPr lang="he-IL"/>
          </a:p>
        </p:txBody>
      </p:sp>
    </p:spTree>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735701-7C18-46D1-B158-0776E6268C95}" type="datetimeFigureOut">
              <a:rPr lang="he-IL" smtClean="0"/>
              <a:t>ח'/טבת/תש"ע</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0061F0D-39EE-4AA7-876C-BD77D51C4231}" type="slidenum">
              <a:rPr lang="he-IL" smtClean="0"/>
              <a:t>‹#›</a:t>
            </a:fld>
            <a:endParaRPr lang="he-IL"/>
          </a:p>
        </p:txBody>
      </p:sp>
    </p:spTree>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0735701-7C18-46D1-B158-0776E6268C95}" type="datetimeFigureOut">
              <a:rPr lang="he-IL" smtClean="0"/>
              <a:t>ח'/טבת/תש"ע</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F0061F0D-39EE-4AA7-876C-BD77D51C4231}" type="slidenum">
              <a:rPr lang="he-IL" smtClean="0"/>
              <a:t>‹#›</a:t>
            </a:fld>
            <a:endParaRPr lang="he-IL"/>
          </a:p>
        </p:txBody>
      </p:sp>
    </p:spTree>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735701-7C18-46D1-B158-0776E6268C95}" type="datetimeFigureOut">
              <a:rPr lang="he-IL" smtClean="0"/>
              <a:t>ח'/טבת/תש"ע</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0061F0D-39EE-4AA7-876C-BD77D51C4231}" type="slidenum">
              <a:rPr lang="he-IL" smtClean="0"/>
              <a:t>‹#›</a:t>
            </a:fld>
            <a:endParaRPr lang="he-IL"/>
          </a:p>
        </p:txBody>
      </p:sp>
    </p:spTree>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35701-7C18-46D1-B158-0776E6268C95}" type="datetimeFigureOut">
              <a:rPr lang="he-IL" smtClean="0"/>
              <a:t>ח'/טבת/תש"ע</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F0061F0D-39EE-4AA7-876C-BD77D51C4231}" type="slidenum">
              <a:rPr lang="he-IL" smtClean="0"/>
              <a:t>‹#›</a:t>
            </a:fld>
            <a:endParaRPr lang="he-IL"/>
          </a:p>
        </p:txBody>
      </p:sp>
    </p:spTree>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735701-7C18-46D1-B158-0776E6268C95}" type="datetimeFigureOut">
              <a:rPr lang="he-IL" smtClean="0"/>
              <a:t>ח'/טבת/תש"ע</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0061F0D-39EE-4AA7-876C-BD77D51C4231}" type="slidenum">
              <a:rPr lang="he-IL" smtClean="0"/>
              <a:t>‹#›</a:t>
            </a:fld>
            <a:endParaRPr lang="he-IL"/>
          </a:p>
        </p:txBody>
      </p:sp>
    </p:spTree>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0735701-7C18-46D1-B158-0776E6268C95}" type="datetimeFigureOut">
              <a:rPr lang="he-IL" smtClean="0"/>
              <a:t>ח'/טבת/תש"ע</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a:xfrm>
            <a:off x="8077200" y="6356350"/>
            <a:ext cx="609600" cy="365125"/>
          </a:xfrm>
        </p:spPr>
        <p:txBody>
          <a:bodyPr/>
          <a:lstStyle/>
          <a:p>
            <a:fld id="{F0061F0D-39EE-4AA7-876C-BD77D51C4231}" type="slidenum">
              <a:rPr lang="he-IL" smtClean="0"/>
              <a:t>‹#›</a:t>
            </a:fld>
            <a:endParaRPr lang="he-I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0735701-7C18-46D1-B158-0776E6268C95}" type="datetimeFigureOut">
              <a:rPr lang="he-IL" smtClean="0"/>
              <a:t>ח'/טבת/תש"ע</a:t>
            </a:fld>
            <a:endParaRPr lang="he-I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e-I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0061F0D-39EE-4AA7-876C-BD77D51C4231}" type="slidenum">
              <a:rPr lang="he-IL" smtClean="0"/>
              <a:t>‹#›</a:t>
            </a:fld>
            <a:endParaRPr lang="he-I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zoom/>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png"/><Relationship Id="rId7" Type="http://schemas.openxmlformats.org/officeDocument/2006/relationships/hyperlink" Target="http://images.google.com/imgres?imgurl=http://www.zenithinternational.com/images/reports/omega3.jpg&amp;imgrefurl=http://www.zenithinternational.com/market_industry_reports/report_detail.asp%3Fid%3D170&amp;usg=__PP6HmrzanCiz7OQK2IlLOfXvb3c=&amp;h=340&amp;w=349&amp;sz=17&amp;hl=en&amp;start=7&amp;tbnid=-K6jIY8wx-oSVM:&amp;tbnh=117&amp;tbnw=120&amp;prev=/images%3Fq%3Domega%2B3%26gbv%3D2%26hl%3Den"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http://images.google.com/imgres?imgurl=http://www.ineedmotivation.com/blog/wp-content/uploads/2008/11/linolenic-acid.jpg&amp;imgrefurl=http://www.ineedmotivation.com/blog/2008/11/the-effectiveness-of-omega-3/&amp;usg=__XMslhNFhxY2GPgHvbymFezyt1ig=&amp;h=340&amp;w=349&amp;sz=15&amp;hl=en&amp;start=8&amp;tbnid=GV3SeuOCnhm3vM:&amp;tbnh=117&amp;tbnw=120&amp;prev=/images%3Fq%3Domega%2B3%26gbv%3D2%26hl%3Den" TargetMode="External"/><Relationship Id="rId10" Type="http://schemas.openxmlformats.org/officeDocument/2006/relationships/image" Target="../media/image8.png"/><Relationship Id="rId4" Type="http://schemas.openxmlformats.org/officeDocument/2006/relationships/image" Target="../media/image4.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71604" y="1500174"/>
            <a:ext cx="6786610" cy="1998176"/>
          </a:xfrm>
          <a:prstGeom prst="rect">
            <a:avLst/>
          </a:prstGeom>
          <a:noFill/>
        </p:spPr>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150000"/>
              </a:lnSpc>
            </a:pPr>
            <a:r>
              <a:rPr lang="he-IL" sz="4400" b="1" dirty="0" smtClean="0">
                <a:ln w="11430">
                  <a:noFill/>
                </a:ln>
                <a:solidFill>
                  <a:srgbClr val="C00000"/>
                </a:solidFill>
                <a:effectLst>
                  <a:outerShdw blurRad="50800" dist="39000" dir="5460000" algn="tl">
                    <a:srgbClr val="000000">
                      <a:alpha val="38000"/>
                    </a:srgbClr>
                  </a:outerShdw>
                </a:effectLst>
                <a:cs typeface="+mj-cs"/>
              </a:rPr>
              <a:t>אחת, שתיים, שלוש...  אומגה</a:t>
            </a:r>
          </a:p>
          <a:p>
            <a:pPr algn="ctr">
              <a:lnSpc>
                <a:spcPct val="150000"/>
              </a:lnSpc>
            </a:pPr>
            <a:r>
              <a:rPr lang="he-IL" sz="4400" b="1" dirty="0" smtClean="0">
                <a:ln w="11430">
                  <a:noFill/>
                </a:ln>
                <a:solidFill>
                  <a:srgbClr val="C00000"/>
                </a:solidFill>
                <a:effectLst>
                  <a:outerShdw blurRad="50800" dist="39000" dir="5460000" algn="tl">
                    <a:srgbClr val="000000">
                      <a:alpha val="38000"/>
                    </a:srgbClr>
                  </a:outerShdw>
                </a:effectLst>
                <a:cs typeface="+mj-cs"/>
              </a:rPr>
              <a:t>האיזון שמציל חיים</a:t>
            </a:r>
            <a:endParaRPr lang="he-IL" sz="4400" b="1" dirty="0">
              <a:ln w="11430">
                <a:noFill/>
              </a:ln>
              <a:solidFill>
                <a:srgbClr val="C00000"/>
              </a:solidFill>
              <a:effectLst>
                <a:outerShdw blurRad="50800" dist="39000" dir="5460000" algn="tl">
                  <a:srgbClr val="000000">
                    <a:alpha val="38000"/>
                  </a:srgbClr>
                </a:outerShdw>
              </a:effectLst>
              <a:cs typeface="+mj-cs"/>
            </a:endParaRPr>
          </a:p>
        </p:txBody>
      </p:sp>
      <p:pic>
        <p:nvPicPr>
          <p:cNvPr id="1026" name="Picture 2"/>
          <p:cNvPicPr>
            <a:picLocks noChangeAspect="1" noChangeArrowheads="1"/>
          </p:cNvPicPr>
          <p:nvPr/>
        </p:nvPicPr>
        <p:blipFill>
          <a:blip r:embed="rId2" cstate="print"/>
          <a:srcRect/>
          <a:stretch>
            <a:fillRect/>
          </a:stretch>
        </p:blipFill>
        <p:spPr bwMode="auto">
          <a:xfrm>
            <a:off x="1142975" y="3929066"/>
            <a:ext cx="1785950" cy="1785950"/>
          </a:xfrm>
          <a:prstGeom prst="rect">
            <a:avLst/>
          </a:prstGeom>
          <a:noFill/>
          <a:ln w="9525">
            <a:noFill/>
            <a:miter lim="800000"/>
            <a:headEnd/>
            <a:tailEnd/>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027" name="Picture 3"/>
          <p:cNvPicPr>
            <a:picLocks noChangeAspect="1" noChangeArrowheads="1"/>
          </p:cNvPicPr>
          <p:nvPr/>
        </p:nvPicPr>
        <p:blipFill>
          <a:blip r:embed="rId3" cstate="print"/>
          <a:srcRect/>
          <a:stretch>
            <a:fillRect/>
          </a:stretch>
        </p:blipFill>
        <p:spPr bwMode="auto">
          <a:xfrm>
            <a:off x="6143636" y="3714776"/>
            <a:ext cx="1785950" cy="1785950"/>
          </a:xfrm>
          <a:prstGeom prst="rect">
            <a:avLst/>
          </a:prstGeom>
          <a:noFill/>
          <a:ln w="9525">
            <a:noFill/>
            <a:miter lim="800000"/>
            <a:headEnd/>
            <a:tailEnd/>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029" name="Picture 5"/>
          <p:cNvPicPr>
            <a:picLocks noChangeAspect="1" noChangeArrowheads="1"/>
          </p:cNvPicPr>
          <p:nvPr/>
        </p:nvPicPr>
        <p:blipFill>
          <a:blip r:embed="rId4" cstate="print"/>
          <a:srcRect/>
          <a:stretch>
            <a:fillRect/>
          </a:stretch>
        </p:blipFill>
        <p:spPr bwMode="auto">
          <a:xfrm>
            <a:off x="3214678" y="3786214"/>
            <a:ext cx="2571768" cy="1714512"/>
          </a:xfrm>
          <a:prstGeom prst="rect">
            <a:avLst/>
          </a:prstGeom>
          <a:noFill/>
          <a:ln w="9525">
            <a:noFill/>
            <a:miter lim="800000"/>
            <a:headEnd/>
            <a:tailEnd/>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1033" name="Picture 9" descr="http://t2.gstatic.com/images?q=tbn:GV3SeuOCnhm3vM:http://www.ineedmotivation.com/blog/wp-content/uploads/2008/11/linolenic-acid.jpg">
            <a:hlinkClick r:id="rId5"/>
          </p:cNvPr>
          <p:cNvPicPr>
            <a:picLocks noChangeAspect="1" noChangeArrowheads="1"/>
          </p:cNvPicPr>
          <p:nvPr/>
        </p:nvPicPr>
        <p:blipFill>
          <a:blip r:embed="rId6" cstate="print">
            <a:clrChange>
              <a:clrFrom>
                <a:srgbClr val="FEFEFE"/>
              </a:clrFrom>
              <a:clrTo>
                <a:srgbClr val="FEFEFE">
                  <a:alpha val="0"/>
                </a:srgbClr>
              </a:clrTo>
            </a:clrChange>
          </a:blip>
          <a:srcRect/>
          <a:stretch>
            <a:fillRect/>
          </a:stretch>
        </p:blipFill>
        <p:spPr bwMode="auto">
          <a:xfrm rot="2990901">
            <a:off x="1349734" y="-191680"/>
            <a:ext cx="2159094" cy="2105117"/>
          </a:xfrm>
          <a:prstGeom prst="rect">
            <a:avLst/>
          </a:prstGeom>
          <a:noFill/>
        </p:spPr>
      </p:pic>
      <p:pic>
        <p:nvPicPr>
          <p:cNvPr id="1035" name="Picture 11" descr="http://t3.gstatic.com/images?q=tbn:-K6jIY8wx-oSVM:http://www.zenithinternational.com/images/reports/omega3.jpg">
            <a:hlinkClick r:id="rId7"/>
          </p:cNvPr>
          <p:cNvPicPr>
            <a:picLocks noChangeAspect="1" noChangeArrowheads="1"/>
          </p:cNvPicPr>
          <p:nvPr/>
        </p:nvPicPr>
        <p:blipFill>
          <a:blip r:embed="rId8" cstate="print">
            <a:clrChange>
              <a:clrFrom>
                <a:srgbClr val="FEFEFE"/>
              </a:clrFrom>
              <a:clrTo>
                <a:srgbClr val="FEFEFE">
                  <a:alpha val="0"/>
                </a:srgbClr>
              </a:clrTo>
            </a:clrChange>
          </a:blip>
          <a:srcRect/>
          <a:stretch>
            <a:fillRect/>
          </a:stretch>
        </p:blipFill>
        <p:spPr bwMode="auto">
          <a:xfrm>
            <a:off x="6286512" y="285728"/>
            <a:ext cx="1643074" cy="1601997"/>
          </a:xfrm>
          <a:prstGeom prst="rect">
            <a:avLst/>
          </a:prstGeom>
          <a:noFill/>
        </p:spPr>
      </p:pic>
      <p:pic>
        <p:nvPicPr>
          <p:cNvPr id="1037" name="Picture 13"/>
          <p:cNvPicPr>
            <a:picLocks noChangeAspect="1" noChangeArrowheads="1"/>
          </p:cNvPicPr>
          <p:nvPr/>
        </p:nvPicPr>
        <p:blipFill>
          <a:blip r:embed="rId9" cstate="print">
            <a:clrChange>
              <a:clrFrom>
                <a:srgbClr val="FEFEFE"/>
              </a:clrFrom>
              <a:clrTo>
                <a:srgbClr val="FEFEFE">
                  <a:alpha val="0"/>
                </a:srgbClr>
              </a:clrTo>
            </a:clrChange>
          </a:blip>
          <a:srcRect/>
          <a:stretch>
            <a:fillRect/>
          </a:stretch>
        </p:blipFill>
        <p:spPr bwMode="auto">
          <a:xfrm>
            <a:off x="142844" y="1714488"/>
            <a:ext cx="1071570" cy="1911449"/>
          </a:xfrm>
          <a:prstGeom prst="rect">
            <a:avLst/>
          </a:prstGeom>
          <a:noFill/>
          <a:ln w="9525">
            <a:noFill/>
            <a:miter lim="800000"/>
            <a:headEnd/>
            <a:tailEnd/>
          </a:ln>
        </p:spPr>
      </p:pic>
      <p:sp>
        <p:nvSpPr>
          <p:cNvPr id="15" name="Text Box 5"/>
          <p:cNvSpPr txBox="1">
            <a:spLocks noChangeArrowheads="1"/>
          </p:cNvSpPr>
          <p:nvPr/>
        </p:nvSpPr>
        <p:spPr bwMode="auto">
          <a:xfrm>
            <a:off x="785786" y="5842337"/>
            <a:ext cx="6781800" cy="1015663"/>
          </a:xfrm>
          <a:prstGeom prst="rect">
            <a:avLst/>
          </a:prstGeom>
          <a:noFill/>
          <a:ln w="9525">
            <a:noFill/>
            <a:miter lim="800000"/>
            <a:headEnd/>
            <a:tailEnd/>
          </a:ln>
          <a:effectLst/>
        </p:spPr>
        <p:txBody>
          <a:bodyPr>
            <a:spAutoFit/>
          </a:bodyPr>
          <a:lstStyle/>
          <a:p>
            <a:pPr algn="ctr" eaLnBrk="0" hangingPunct="0">
              <a:spcBef>
                <a:spcPct val="50000"/>
              </a:spcBef>
              <a:defRPr/>
            </a:pPr>
            <a:r>
              <a:rPr lang="he-IL" sz="2400" dirty="0" err="1">
                <a:effectLst>
                  <a:outerShdw blurRad="38100" dist="38100" dir="2700000" algn="tl">
                    <a:srgbClr val="FFFFFF"/>
                  </a:outerShdw>
                </a:effectLst>
                <a:latin typeface="Times New Roman" pitchFamily="18" charset="0"/>
                <a:cs typeface="David" pitchFamily="34" charset="-79"/>
              </a:rPr>
              <a:t>ד”ר</a:t>
            </a:r>
            <a:r>
              <a:rPr lang="he-IL" sz="2400" dirty="0">
                <a:effectLst>
                  <a:outerShdw blurRad="38100" dist="38100" dir="2700000" algn="tl">
                    <a:srgbClr val="FFFFFF"/>
                  </a:outerShdw>
                </a:effectLst>
                <a:latin typeface="Times New Roman" pitchFamily="18" charset="0"/>
                <a:cs typeface="David" pitchFamily="34" charset="-79"/>
              </a:rPr>
              <a:t> אורית </a:t>
            </a:r>
            <a:r>
              <a:rPr lang="he-IL" sz="2400" dirty="0" err="1">
                <a:effectLst>
                  <a:outerShdw blurRad="38100" dist="38100" dir="2700000" algn="tl">
                    <a:srgbClr val="FFFFFF"/>
                  </a:outerShdw>
                </a:effectLst>
                <a:latin typeface="Times New Roman" pitchFamily="18" charset="0"/>
                <a:cs typeface="David" pitchFamily="34" charset="-79"/>
              </a:rPr>
              <a:t>הרשקוביץ</a:t>
            </a:r>
            <a:endParaRPr lang="he-IL" sz="2400" dirty="0">
              <a:effectLst>
                <a:outerShdw blurRad="38100" dist="38100" dir="2700000" algn="tl">
                  <a:srgbClr val="FFFFFF"/>
                </a:outerShdw>
              </a:effectLst>
              <a:latin typeface="Times New Roman" pitchFamily="18" charset="0"/>
              <a:cs typeface="David" pitchFamily="34" charset="-79"/>
            </a:endParaRPr>
          </a:p>
          <a:p>
            <a:pPr algn="ctr" eaLnBrk="0" hangingPunct="0">
              <a:spcBef>
                <a:spcPct val="50000"/>
              </a:spcBef>
              <a:defRPr/>
            </a:pPr>
            <a:r>
              <a:rPr lang="he-IL" sz="2400" b="1" dirty="0" smtClean="0">
                <a:effectLst>
                  <a:outerShdw blurRad="38100" dist="38100" dir="2700000" algn="tl">
                    <a:srgbClr val="FFFFFF"/>
                  </a:outerShdw>
                </a:effectLst>
                <a:latin typeface="Times New Roman" pitchFamily="18" charset="0"/>
                <a:cs typeface="David" pitchFamily="34" charset="-79"/>
              </a:rPr>
              <a:t>המחלקה </a:t>
            </a:r>
            <a:r>
              <a:rPr lang="he-IL" sz="2400" b="1" dirty="0">
                <a:effectLst>
                  <a:outerShdw blurRad="38100" dist="38100" dir="2700000" algn="tl">
                    <a:srgbClr val="FFFFFF"/>
                  </a:outerShdw>
                </a:effectLst>
                <a:latin typeface="Times New Roman" pitchFamily="18" charset="0"/>
                <a:cs typeface="David" pitchFamily="34" charset="-79"/>
              </a:rPr>
              <a:t>להוראת הטכנולוגיה והמדעים, הטכניון</a:t>
            </a:r>
          </a:p>
        </p:txBody>
      </p:sp>
      <p:pic>
        <p:nvPicPr>
          <p:cNvPr id="16" name="Picture 6"/>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5929322" y="5842337"/>
            <a:ext cx="401637" cy="612775"/>
          </a:xfrm>
          <a:prstGeom prst="rect">
            <a:avLst/>
          </a:prstGeom>
          <a:noFill/>
          <a:ln w="9525">
            <a:noFill/>
            <a:miter lim="800000"/>
            <a:headEnd/>
            <a:tailEnd/>
          </a:ln>
        </p:spPr>
      </p:pic>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839980" y="642918"/>
            <a:ext cx="7393371" cy="646331"/>
          </a:xfrm>
          <a:prstGeom prst="rect">
            <a:avLst/>
          </a:prstGeom>
          <a:noFill/>
          <a:ln w="9525">
            <a:noFill/>
            <a:miter lim="800000"/>
            <a:headEnd/>
            <a:tailEnd/>
          </a:ln>
          <a:effectLst/>
        </p:spPr>
        <p:txBody>
          <a:bodyPr wrap="none">
            <a:spAutoFit/>
            <a:scene3d>
              <a:camera prst="orthographicFront"/>
              <a:lightRig rig="threePt" dir="t"/>
            </a:scene3d>
            <a:sp3d extrusionH="57150">
              <a:bevelT w="38100" h="38100"/>
            </a:sp3d>
          </a:bodyPr>
          <a:lstStyle/>
          <a:p>
            <a:pPr algn="ctr"/>
            <a:r>
              <a:rPr lang="he-IL" sz="3600" b="1" dirty="0" smtClean="0">
                <a:solidFill>
                  <a:srgbClr val="CC3300"/>
                </a:solidFill>
                <a:effectLst>
                  <a:outerShdw blurRad="38100" dist="38100" dir="2700000" algn="tl">
                    <a:srgbClr val="000000">
                      <a:alpha val="43137"/>
                    </a:srgbClr>
                  </a:outerShdw>
                </a:effectLst>
                <a:cs typeface="+mj-cs"/>
              </a:rPr>
              <a:t>יחס בין חומצות האומגה בשמנים שונים</a:t>
            </a:r>
            <a:endParaRPr lang="he-IL" sz="3600" b="1" dirty="0">
              <a:solidFill>
                <a:srgbClr val="CC3300"/>
              </a:solidFill>
              <a:effectLst>
                <a:outerShdw blurRad="38100" dist="38100" dir="2700000" algn="tl">
                  <a:srgbClr val="000000">
                    <a:alpha val="43137"/>
                  </a:srgbClr>
                </a:outerShdw>
              </a:effectLst>
              <a:cs typeface="+mj-cs"/>
            </a:endParaRPr>
          </a:p>
        </p:txBody>
      </p:sp>
      <p:graphicFrame>
        <p:nvGraphicFramePr>
          <p:cNvPr id="3" name="Table 2"/>
          <p:cNvGraphicFramePr>
            <a:graphicFrameLocks noGrp="1"/>
          </p:cNvGraphicFramePr>
          <p:nvPr/>
        </p:nvGraphicFramePr>
        <p:xfrm>
          <a:off x="1714480" y="1428736"/>
          <a:ext cx="6096000" cy="5150358"/>
        </p:xfrm>
        <a:graphic>
          <a:graphicData uri="http://schemas.openxmlformats.org/drawingml/2006/table">
            <a:tbl>
              <a:tblPr rtl="1" firstRow="1" bandRow="1">
                <a:tableStyleId>{5C22544A-7EE6-4342-B048-85BDC9FD1C3A}</a:tableStyleId>
              </a:tblPr>
              <a:tblGrid>
                <a:gridCol w="2450188"/>
                <a:gridCol w="3645812"/>
              </a:tblGrid>
              <a:tr h="370840">
                <a:tc>
                  <a:txBody>
                    <a:bodyPr/>
                    <a:lstStyle/>
                    <a:p>
                      <a:pPr rtl="1">
                        <a:lnSpc>
                          <a:spcPct val="150000"/>
                        </a:lnSpc>
                      </a:pPr>
                      <a:r>
                        <a:rPr lang="he-IL" sz="2400" dirty="0" smtClean="0">
                          <a:latin typeface="Arial" pitchFamily="34" charset="0"/>
                          <a:cs typeface="Arial" pitchFamily="34" charset="0"/>
                        </a:rPr>
                        <a:t>שמן</a:t>
                      </a:r>
                      <a:endParaRPr lang="he-IL" sz="2400" dirty="0">
                        <a:latin typeface="Arial" pitchFamily="34" charset="0"/>
                        <a:cs typeface="Arial" pitchFamily="34" charset="0"/>
                      </a:endParaRPr>
                    </a:p>
                  </a:txBody>
                  <a:tcPr>
                    <a:cell3D prstMaterial="dkEdge">
                      <a:bevel/>
                      <a:lightRig rig="flood" dir="t"/>
                    </a:cell3D>
                  </a:tcPr>
                </a:tc>
                <a:tc>
                  <a:txBody>
                    <a:bodyPr/>
                    <a:lstStyle/>
                    <a:p>
                      <a:pPr rtl="1">
                        <a:lnSpc>
                          <a:spcPct val="150000"/>
                        </a:lnSpc>
                      </a:pPr>
                      <a:r>
                        <a:rPr lang="he-IL" sz="2400" dirty="0" smtClean="0">
                          <a:latin typeface="Arial" pitchFamily="34" charset="0"/>
                          <a:cs typeface="Arial" pitchFamily="34" charset="0"/>
                        </a:rPr>
                        <a:t>יחס אומגה 6 לאומגה 3</a:t>
                      </a:r>
                      <a:endParaRPr lang="he-IL" sz="2400" dirty="0">
                        <a:latin typeface="Arial" pitchFamily="34" charset="0"/>
                        <a:cs typeface="Arial" pitchFamily="34" charset="0"/>
                      </a:endParaRPr>
                    </a:p>
                  </a:txBody>
                  <a:tcPr>
                    <a:cell3D prstMaterial="dkEdge">
                      <a:bevel/>
                      <a:lightRig rig="flood" dir="t"/>
                    </a:cell3D>
                  </a:tcPr>
                </a:tc>
              </a:tr>
              <a:tr h="370840">
                <a:tc>
                  <a:txBody>
                    <a:bodyPr/>
                    <a:lstStyle/>
                    <a:p>
                      <a:pPr rtl="1">
                        <a:lnSpc>
                          <a:spcPct val="150000"/>
                        </a:lnSpc>
                      </a:pPr>
                      <a:r>
                        <a:rPr lang="he-IL" sz="2400" dirty="0" smtClean="0">
                          <a:latin typeface="Arial" pitchFamily="34" charset="0"/>
                          <a:cs typeface="Arial" pitchFamily="34" charset="0"/>
                        </a:rPr>
                        <a:t>קנולה</a:t>
                      </a:r>
                      <a:endParaRPr lang="he-IL" sz="2400" dirty="0">
                        <a:latin typeface="Arial" pitchFamily="34" charset="0"/>
                        <a:cs typeface="Arial" pitchFamily="34" charset="0"/>
                      </a:endParaRPr>
                    </a:p>
                  </a:txBody>
                  <a:tcPr>
                    <a:cell3D prstMaterial="dkEdge">
                      <a:bevel/>
                      <a:lightRig rig="flood" dir="t"/>
                    </a:cell3D>
                  </a:tcPr>
                </a:tc>
                <a:tc>
                  <a:txBody>
                    <a:bodyPr/>
                    <a:lstStyle/>
                    <a:p>
                      <a:pPr rtl="1">
                        <a:lnSpc>
                          <a:spcPct val="150000"/>
                        </a:lnSpc>
                      </a:pPr>
                      <a:r>
                        <a:rPr lang="he-IL" sz="2400" dirty="0" smtClean="0">
                          <a:latin typeface="Arial" pitchFamily="34" charset="0"/>
                          <a:cs typeface="Arial" pitchFamily="34" charset="0"/>
                        </a:rPr>
                        <a:t>פי 2 אומגה 6</a:t>
                      </a:r>
                      <a:endParaRPr lang="he-IL" sz="2400" dirty="0">
                        <a:latin typeface="Arial" pitchFamily="34" charset="0"/>
                        <a:cs typeface="Arial" pitchFamily="34" charset="0"/>
                      </a:endParaRPr>
                    </a:p>
                  </a:txBody>
                  <a:tcPr>
                    <a:cell3D prstMaterial="dkEdge">
                      <a:bevel/>
                      <a:lightRig rig="flood" dir="t"/>
                    </a:cell3D>
                  </a:tcPr>
                </a:tc>
              </a:tr>
              <a:tr h="370840">
                <a:tc>
                  <a:txBody>
                    <a:bodyPr/>
                    <a:lstStyle/>
                    <a:p>
                      <a:pPr rtl="1">
                        <a:lnSpc>
                          <a:spcPct val="150000"/>
                        </a:lnSpc>
                      </a:pPr>
                      <a:r>
                        <a:rPr lang="he-IL" sz="2400" dirty="0" smtClean="0">
                          <a:latin typeface="Arial" pitchFamily="34" charset="0"/>
                          <a:cs typeface="Arial" pitchFamily="34" charset="0"/>
                        </a:rPr>
                        <a:t>בוטנים</a:t>
                      </a:r>
                      <a:endParaRPr lang="he-IL" sz="2400" dirty="0">
                        <a:latin typeface="Arial" pitchFamily="34" charset="0"/>
                        <a:cs typeface="Arial" pitchFamily="34" charset="0"/>
                      </a:endParaRPr>
                    </a:p>
                  </a:txBody>
                  <a:tcPr>
                    <a:cell3D prstMaterial="dkEdge">
                      <a:bevel/>
                      <a:lightRig rig="flood" dir="t"/>
                    </a:cell3D>
                  </a:tcPr>
                </a:tc>
                <a:tc>
                  <a:txBody>
                    <a:bodyPr/>
                    <a:lstStyle/>
                    <a:p>
                      <a:pPr rtl="1">
                        <a:lnSpc>
                          <a:spcPct val="150000"/>
                        </a:lnSpc>
                      </a:pPr>
                      <a:r>
                        <a:rPr lang="he-IL" sz="2400" dirty="0" smtClean="0">
                          <a:latin typeface="Arial" pitchFamily="34" charset="0"/>
                          <a:cs typeface="Arial" pitchFamily="34" charset="0"/>
                        </a:rPr>
                        <a:t>אין אומגה 3</a:t>
                      </a:r>
                      <a:endParaRPr lang="he-IL" sz="2400" dirty="0">
                        <a:latin typeface="Arial" pitchFamily="34" charset="0"/>
                        <a:cs typeface="Arial" pitchFamily="34" charset="0"/>
                      </a:endParaRPr>
                    </a:p>
                  </a:txBody>
                  <a:tcPr>
                    <a:cell3D prstMaterial="dkEdge">
                      <a:bevel/>
                      <a:lightRig rig="flood" dir="t"/>
                    </a:cell3D>
                  </a:tcPr>
                </a:tc>
              </a:tr>
              <a:tr h="370840">
                <a:tc>
                  <a:txBody>
                    <a:bodyPr/>
                    <a:lstStyle/>
                    <a:p>
                      <a:pPr rtl="1">
                        <a:lnSpc>
                          <a:spcPct val="150000"/>
                        </a:lnSpc>
                      </a:pPr>
                      <a:r>
                        <a:rPr lang="he-IL" sz="2400" dirty="0" smtClean="0">
                          <a:latin typeface="Arial" pitchFamily="34" charset="0"/>
                          <a:cs typeface="Arial" pitchFamily="34" charset="0"/>
                        </a:rPr>
                        <a:t>זית</a:t>
                      </a:r>
                      <a:endParaRPr lang="he-IL" sz="2400" dirty="0">
                        <a:latin typeface="Arial" pitchFamily="34" charset="0"/>
                        <a:cs typeface="Arial" pitchFamily="34" charset="0"/>
                      </a:endParaRPr>
                    </a:p>
                  </a:txBody>
                  <a:tcPr>
                    <a:cell3D prstMaterial="dkEdge">
                      <a:bevel/>
                      <a:lightRig rig="flood" dir="t"/>
                    </a:cell3D>
                  </a:tcPr>
                </a:tc>
                <a:tc>
                  <a:txBody>
                    <a:bodyPr/>
                    <a:lstStyle/>
                    <a:p>
                      <a:pPr rtl="1">
                        <a:lnSpc>
                          <a:spcPct val="150000"/>
                        </a:lnSpc>
                      </a:pPr>
                      <a:r>
                        <a:rPr lang="he-IL" sz="2400" dirty="0" smtClean="0">
                          <a:latin typeface="Arial" pitchFamily="34" charset="0"/>
                          <a:cs typeface="Arial" pitchFamily="34" charset="0"/>
                        </a:rPr>
                        <a:t>פי 13 אומגה 6</a:t>
                      </a:r>
                      <a:endParaRPr lang="he-IL" sz="2400" dirty="0">
                        <a:latin typeface="Arial" pitchFamily="34" charset="0"/>
                        <a:cs typeface="Arial" pitchFamily="34" charset="0"/>
                      </a:endParaRPr>
                    </a:p>
                  </a:txBody>
                  <a:tcPr>
                    <a:cell3D prstMaterial="dkEdge">
                      <a:bevel/>
                      <a:lightRig rig="flood" dir="t"/>
                    </a:cell3D>
                  </a:tcPr>
                </a:tc>
              </a:tr>
              <a:tr h="370840">
                <a:tc>
                  <a:txBody>
                    <a:bodyPr/>
                    <a:lstStyle/>
                    <a:p>
                      <a:pPr rtl="1">
                        <a:lnSpc>
                          <a:spcPct val="150000"/>
                        </a:lnSpc>
                      </a:pPr>
                      <a:r>
                        <a:rPr lang="he-IL" sz="2400" dirty="0" smtClean="0">
                          <a:latin typeface="Arial" pitchFamily="34" charset="0"/>
                          <a:cs typeface="Arial" pitchFamily="34" charset="0"/>
                        </a:rPr>
                        <a:t>חמנייה</a:t>
                      </a:r>
                      <a:endParaRPr lang="he-IL" sz="2400" dirty="0">
                        <a:latin typeface="Arial" pitchFamily="34" charset="0"/>
                        <a:cs typeface="Arial" pitchFamily="34" charset="0"/>
                      </a:endParaRPr>
                    </a:p>
                  </a:txBody>
                  <a:tcPr>
                    <a:cell3D prstMaterial="dkEdge">
                      <a:bevel/>
                      <a:lightRig rig="flood" dir="t"/>
                    </a:cell3D>
                  </a:tcPr>
                </a:tc>
                <a:tc>
                  <a:txBody>
                    <a:bodyPr/>
                    <a:lstStyle/>
                    <a:p>
                      <a:pPr rtl="1">
                        <a:lnSpc>
                          <a:spcPct val="150000"/>
                        </a:lnSpc>
                      </a:pPr>
                      <a:r>
                        <a:rPr lang="he-IL" sz="2400" dirty="0" smtClean="0">
                          <a:latin typeface="Arial" pitchFamily="34" charset="0"/>
                          <a:cs typeface="Arial" pitchFamily="34" charset="0"/>
                        </a:rPr>
                        <a:t>אין אומגה 3</a:t>
                      </a:r>
                      <a:endParaRPr lang="he-IL" sz="2400" dirty="0">
                        <a:latin typeface="Arial" pitchFamily="34" charset="0"/>
                        <a:cs typeface="Arial" pitchFamily="34" charset="0"/>
                      </a:endParaRPr>
                    </a:p>
                  </a:txBody>
                  <a:tcPr>
                    <a:cell3D prstMaterial="dkEdge">
                      <a:bevel/>
                      <a:lightRig rig="flood" dir="t"/>
                    </a:cell3D>
                  </a:tcPr>
                </a:tc>
              </a:tr>
              <a:tr h="370840">
                <a:tc>
                  <a:txBody>
                    <a:bodyPr/>
                    <a:lstStyle/>
                    <a:p>
                      <a:pPr rtl="1">
                        <a:lnSpc>
                          <a:spcPct val="150000"/>
                        </a:lnSpc>
                      </a:pPr>
                      <a:r>
                        <a:rPr lang="he-IL" sz="2400" dirty="0" smtClean="0">
                          <a:latin typeface="Arial" pitchFamily="34" charset="0"/>
                          <a:cs typeface="Arial" pitchFamily="34" charset="0"/>
                        </a:rPr>
                        <a:t>פשתן</a:t>
                      </a:r>
                      <a:endParaRPr lang="he-IL" sz="2400" dirty="0">
                        <a:latin typeface="Arial" pitchFamily="34" charset="0"/>
                        <a:cs typeface="Arial" pitchFamily="34" charset="0"/>
                      </a:endParaRPr>
                    </a:p>
                  </a:txBody>
                  <a:tcPr>
                    <a:cell3D prstMaterial="dkEdge">
                      <a:bevel/>
                      <a:lightRig rig="flood" dir="t"/>
                    </a:cell3D>
                  </a:tcPr>
                </a:tc>
                <a:tc>
                  <a:txBody>
                    <a:bodyPr/>
                    <a:lstStyle/>
                    <a:p>
                      <a:pPr rtl="1">
                        <a:lnSpc>
                          <a:spcPct val="150000"/>
                        </a:lnSpc>
                      </a:pPr>
                      <a:r>
                        <a:rPr lang="he-IL" sz="2400" dirty="0" smtClean="0">
                          <a:latin typeface="Arial" pitchFamily="34" charset="0"/>
                          <a:cs typeface="Arial" pitchFamily="34" charset="0"/>
                        </a:rPr>
                        <a:t>פי 3 אומגה</a:t>
                      </a:r>
                      <a:r>
                        <a:rPr lang="he-IL" sz="2400" baseline="0" dirty="0" smtClean="0">
                          <a:latin typeface="Arial" pitchFamily="34" charset="0"/>
                          <a:cs typeface="Arial" pitchFamily="34" charset="0"/>
                        </a:rPr>
                        <a:t> 6</a:t>
                      </a:r>
                      <a:endParaRPr lang="he-IL" sz="2400" dirty="0">
                        <a:latin typeface="Arial" pitchFamily="34" charset="0"/>
                        <a:cs typeface="Arial" pitchFamily="34" charset="0"/>
                      </a:endParaRPr>
                    </a:p>
                  </a:txBody>
                  <a:tcPr>
                    <a:cell3D prstMaterial="dkEdge">
                      <a:bevel/>
                      <a:lightRig rig="flood" dir="t"/>
                    </a:cell3D>
                  </a:tcPr>
                </a:tc>
              </a:tr>
              <a:tr h="370840">
                <a:tc>
                  <a:txBody>
                    <a:bodyPr/>
                    <a:lstStyle/>
                    <a:p>
                      <a:pPr rtl="1">
                        <a:lnSpc>
                          <a:spcPct val="150000"/>
                        </a:lnSpc>
                      </a:pPr>
                      <a:r>
                        <a:rPr lang="he-IL" sz="2400" dirty="0" smtClean="0">
                          <a:latin typeface="Arial" pitchFamily="34" charset="0"/>
                          <a:cs typeface="Arial" pitchFamily="34" charset="0"/>
                        </a:rPr>
                        <a:t>כותנה</a:t>
                      </a:r>
                      <a:endParaRPr lang="he-IL" sz="2400" dirty="0">
                        <a:latin typeface="Arial" pitchFamily="34" charset="0"/>
                        <a:cs typeface="Arial" pitchFamily="34" charset="0"/>
                      </a:endParaRPr>
                    </a:p>
                  </a:txBody>
                  <a:tcPr>
                    <a:cell3D prstMaterial="dkEdge">
                      <a:bevel/>
                      <a:lightRig rig="flood" dir="t"/>
                    </a:cell3D>
                  </a:tcPr>
                </a:tc>
                <a:tc>
                  <a:txBody>
                    <a:bodyPr/>
                    <a:lstStyle/>
                    <a:p>
                      <a:pPr rtl="1">
                        <a:lnSpc>
                          <a:spcPct val="150000"/>
                        </a:lnSpc>
                      </a:pPr>
                      <a:r>
                        <a:rPr lang="he-IL" sz="2400" dirty="0" smtClean="0">
                          <a:latin typeface="Arial" pitchFamily="34" charset="0"/>
                          <a:cs typeface="Arial" pitchFamily="34" charset="0"/>
                        </a:rPr>
                        <a:t>כמעט אין אומגה 3</a:t>
                      </a:r>
                      <a:endParaRPr lang="he-IL" sz="2400" dirty="0">
                        <a:latin typeface="Arial" pitchFamily="34" charset="0"/>
                        <a:cs typeface="Arial" pitchFamily="34" charset="0"/>
                      </a:endParaRPr>
                    </a:p>
                  </a:txBody>
                  <a:tcPr>
                    <a:cell3D prstMaterial="dkEdge">
                      <a:bevel/>
                      <a:lightRig rig="flood" dir="t"/>
                    </a:cell3D>
                  </a:tcPr>
                </a:tc>
              </a:tr>
              <a:tr h="370840">
                <a:tc>
                  <a:txBody>
                    <a:bodyPr/>
                    <a:lstStyle/>
                    <a:p>
                      <a:pPr rtl="1">
                        <a:lnSpc>
                          <a:spcPct val="150000"/>
                        </a:lnSpc>
                      </a:pPr>
                      <a:r>
                        <a:rPr lang="he-IL" sz="2400" dirty="0" smtClean="0">
                          <a:latin typeface="Arial" pitchFamily="34" charset="0"/>
                          <a:cs typeface="Arial" pitchFamily="34" charset="0"/>
                        </a:rPr>
                        <a:t>סויה</a:t>
                      </a:r>
                      <a:endParaRPr lang="he-IL" sz="2400" dirty="0">
                        <a:latin typeface="Arial" pitchFamily="34" charset="0"/>
                        <a:cs typeface="Arial" pitchFamily="34" charset="0"/>
                      </a:endParaRPr>
                    </a:p>
                  </a:txBody>
                  <a:tcPr>
                    <a:cell3D prstMaterial="dkEdge">
                      <a:bevel/>
                      <a:lightRig rig="flood" dir="t"/>
                    </a:cell3D>
                  </a:tcPr>
                </a:tc>
                <a:tc>
                  <a:txBody>
                    <a:bodyPr/>
                    <a:lstStyle/>
                    <a:p>
                      <a:pPr rtl="1">
                        <a:lnSpc>
                          <a:spcPct val="150000"/>
                        </a:lnSpc>
                      </a:pPr>
                      <a:r>
                        <a:rPr lang="he-IL" sz="2400" dirty="0" smtClean="0">
                          <a:latin typeface="Arial" pitchFamily="34" charset="0"/>
                          <a:cs typeface="Arial" pitchFamily="34" charset="0"/>
                        </a:rPr>
                        <a:t>פי 7 אומגה 6</a:t>
                      </a:r>
                      <a:endParaRPr lang="he-IL" sz="2400" dirty="0">
                        <a:latin typeface="Arial" pitchFamily="34" charset="0"/>
                        <a:cs typeface="Arial" pitchFamily="34" charset="0"/>
                      </a:endParaRPr>
                    </a:p>
                  </a:txBody>
                  <a:tcPr>
                    <a:cell3D prstMaterial="dkEdge">
                      <a:bevel/>
                      <a:lightRig rig="flood" dir="t"/>
                    </a:cell3D>
                  </a:tcPr>
                </a:tc>
              </a:tr>
              <a:tr h="370840">
                <a:tc>
                  <a:txBody>
                    <a:bodyPr/>
                    <a:lstStyle/>
                    <a:p>
                      <a:pPr rtl="1">
                        <a:lnSpc>
                          <a:spcPct val="150000"/>
                        </a:lnSpc>
                      </a:pPr>
                      <a:r>
                        <a:rPr lang="he-IL" sz="2400" dirty="0" smtClean="0">
                          <a:latin typeface="Arial" pitchFamily="34" charset="0"/>
                          <a:cs typeface="Arial" pitchFamily="34" charset="0"/>
                        </a:rPr>
                        <a:t>תירס</a:t>
                      </a:r>
                      <a:endParaRPr lang="he-IL" sz="2400" dirty="0">
                        <a:latin typeface="Arial" pitchFamily="34" charset="0"/>
                        <a:cs typeface="Arial" pitchFamily="34" charset="0"/>
                      </a:endParaRPr>
                    </a:p>
                  </a:txBody>
                  <a:tcPr>
                    <a:cell3D prstMaterial="dkEdge">
                      <a:bevel/>
                      <a:lightRig rig="flood" dir="t"/>
                    </a:cell3D>
                  </a:tcPr>
                </a:tc>
                <a:tc>
                  <a:txBody>
                    <a:bodyPr/>
                    <a:lstStyle/>
                    <a:p>
                      <a:pPr rtl="1">
                        <a:lnSpc>
                          <a:spcPct val="150000"/>
                        </a:lnSpc>
                      </a:pPr>
                      <a:r>
                        <a:rPr lang="he-IL" sz="2400" dirty="0" smtClean="0">
                          <a:latin typeface="Arial" pitchFamily="34" charset="0"/>
                          <a:cs typeface="Arial" pitchFamily="34" charset="0"/>
                        </a:rPr>
                        <a:t>פי 46 אומגה 6</a:t>
                      </a:r>
                      <a:endParaRPr lang="he-IL" sz="2400" dirty="0">
                        <a:latin typeface="Arial" pitchFamily="34" charset="0"/>
                        <a:cs typeface="Arial" pitchFamily="34" charset="0"/>
                      </a:endParaRPr>
                    </a:p>
                  </a:txBody>
                  <a:tcPr>
                    <a:cell3D prstMaterial="dkEdge">
                      <a:bevel/>
                      <a:lightRig rig="flood" dir="t"/>
                    </a:cell3D>
                  </a:tcPr>
                </a:tc>
              </a:tr>
            </a:tbl>
          </a:graphicData>
        </a:graphic>
      </p:graphicFrame>
      <p:grpSp>
        <p:nvGrpSpPr>
          <p:cNvPr id="12" name="Group 11"/>
          <p:cNvGrpSpPr/>
          <p:nvPr/>
        </p:nvGrpSpPr>
        <p:grpSpPr>
          <a:xfrm>
            <a:off x="428596" y="2357430"/>
            <a:ext cx="1081089" cy="4171974"/>
            <a:chOff x="428596" y="2357430"/>
            <a:chExt cx="1081089" cy="4171974"/>
          </a:xfrm>
        </p:grpSpPr>
        <p:pic>
          <p:nvPicPr>
            <p:cNvPr id="16387" name="Picture 3"/>
            <p:cNvPicPr>
              <a:picLocks noChangeAspect="1" noChangeArrowheads="1"/>
            </p:cNvPicPr>
            <p:nvPr/>
          </p:nvPicPr>
          <p:blipFill>
            <a:blip r:embed="rId2" cstate="print">
              <a:clrChange>
                <a:clrFrom>
                  <a:srgbClr val="EADFCB"/>
                </a:clrFrom>
                <a:clrTo>
                  <a:srgbClr val="EADFCB">
                    <a:alpha val="0"/>
                  </a:srgbClr>
                </a:clrTo>
              </a:clrChange>
            </a:blip>
            <a:srcRect/>
            <a:stretch>
              <a:fillRect/>
            </a:stretch>
          </p:blipFill>
          <p:spPr bwMode="auto">
            <a:xfrm>
              <a:off x="500034" y="3429000"/>
              <a:ext cx="914400" cy="914400"/>
            </a:xfrm>
            <a:prstGeom prst="rect">
              <a:avLst/>
            </a:prstGeom>
            <a:noFill/>
            <a:ln w="9525">
              <a:noFill/>
              <a:miter lim="800000"/>
              <a:headEnd/>
              <a:tailEnd/>
            </a:ln>
          </p:spPr>
        </p:pic>
        <p:pic>
          <p:nvPicPr>
            <p:cNvPr id="16388" name="Picture 4"/>
            <p:cNvPicPr>
              <a:picLocks noChangeAspect="1" noChangeArrowheads="1"/>
            </p:cNvPicPr>
            <p:nvPr/>
          </p:nvPicPr>
          <p:blipFill>
            <a:blip r:embed="rId3" cstate="print">
              <a:clrChange>
                <a:clrFrom>
                  <a:srgbClr val="F3F4F6"/>
                </a:clrFrom>
                <a:clrTo>
                  <a:srgbClr val="F3F4F6">
                    <a:alpha val="0"/>
                  </a:srgbClr>
                </a:clrTo>
              </a:clrChange>
            </a:blip>
            <a:srcRect/>
            <a:stretch>
              <a:fillRect/>
            </a:stretch>
          </p:blipFill>
          <p:spPr bwMode="auto">
            <a:xfrm>
              <a:off x="428596" y="5786454"/>
              <a:ext cx="990600" cy="742950"/>
            </a:xfrm>
            <a:prstGeom prst="rect">
              <a:avLst/>
            </a:prstGeom>
            <a:noFill/>
            <a:ln w="9525">
              <a:noFill/>
              <a:miter lim="800000"/>
              <a:headEnd/>
              <a:tailEnd/>
            </a:ln>
          </p:spPr>
        </p:pic>
        <p:pic>
          <p:nvPicPr>
            <p:cNvPr id="16392" name="Picture 8"/>
            <p:cNvPicPr>
              <a:picLocks noChangeAspect="1" noChangeArrowheads="1"/>
            </p:cNvPicPr>
            <p:nvPr/>
          </p:nvPicPr>
          <p:blipFill>
            <a:blip r:embed="rId4" cstate="print"/>
            <a:srcRect/>
            <a:stretch>
              <a:fillRect/>
            </a:stretch>
          </p:blipFill>
          <p:spPr bwMode="auto">
            <a:xfrm>
              <a:off x="642910" y="2357430"/>
              <a:ext cx="866775" cy="1038225"/>
            </a:xfrm>
            <a:prstGeom prst="rect">
              <a:avLst/>
            </a:prstGeom>
            <a:noFill/>
            <a:ln w="9525">
              <a:noFill/>
              <a:miter lim="800000"/>
              <a:headEnd/>
              <a:tailEnd/>
            </a:ln>
          </p:spPr>
        </p:pic>
        <p:pic>
          <p:nvPicPr>
            <p:cNvPr id="16393" name="Picture 9"/>
            <p:cNvPicPr>
              <a:picLocks noChangeAspect="1" noChangeArrowheads="1"/>
            </p:cNvPicPr>
            <p:nvPr/>
          </p:nvPicPr>
          <p:blipFill>
            <a:blip r:embed="rId5" cstate="print"/>
            <a:srcRect/>
            <a:stretch>
              <a:fillRect/>
            </a:stretch>
          </p:blipFill>
          <p:spPr bwMode="auto">
            <a:xfrm>
              <a:off x="642910" y="4786322"/>
              <a:ext cx="651664" cy="866777"/>
            </a:xfrm>
            <a:prstGeom prst="rect">
              <a:avLst/>
            </a:prstGeom>
            <a:noFill/>
            <a:ln w="9525">
              <a:noFill/>
              <a:miter lim="800000"/>
              <a:headEnd/>
              <a:tailEnd/>
            </a:ln>
          </p:spPr>
        </p:pic>
      </p:grpSp>
      <p:sp>
        <p:nvSpPr>
          <p:cNvPr id="11" name="5-Point Star 10"/>
          <p:cNvSpPr/>
          <p:nvPr/>
        </p:nvSpPr>
        <p:spPr>
          <a:xfrm>
            <a:off x="8001024" y="2000240"/>
            <a:ext cx="571504" cy="500066"/>
          </a:xfrm>
          <a:prstGeom prst="star5">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1000"/>
                                        <p:tgtEl>
                                          <p:spTgt spid="3"/>
                                        </p:tgtEl>
                                      </p:cBhvr>
                                    </p:animEffect>
                                  </p:childTnLst>
                                </p:cTn>
                              </p:par>
                              <p:par>
                                <p:cTn id="13" presetID="3" presetClass="entr" presetSubtype="1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10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9" presetClass="entr" presetSubtype="1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0" fill="hold"/>
                                        <p:tgtEl>
                                          <p:spTgt spid="11"/>
                                        </p:tgtEl>
                                        <p:attrNameLst>
                                          <p:attrName>ppt_w</p:attrName>
                                        </p:attrNameLst>
                                      </p:cBhvr>
                                      <p:tavLst>
                                        <p:tav tm="0" fmla="#ppt_w*sin(2.5*pi*$)">
                                          <p:val>
                                            <p:fltVal val="0"/>
                                          </p:val>
                                        </p:tav>
                                        <p:tav tm="100000">
                                          <p:val>
                                            <p:fltVal val="1"/>
                                          </p:val>
                                        </p:tav>
                                      </p:tavLst>
                                    </p:anim>
                                    <p:anim calcmode="lin" valueType="num">
                                      <p:cBhvr>
                                        <p:cTn id="21" dur="5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715496" y="642918"/>
            <a:ext cx="3642344" cy="646331"/>
          </a:xfrm>
          <a:prstGeom prst="rect">
            <a:avLst/>
          </a:prstGeom>
          <a:noFill/>
          <a:ln w="9525">
            <a:noFill/>
            <a:miter lim="800000"/>
            <a:headEnd/>
            <a:tailEnd/>
          </a:ln>
          <a:effectLst/>
        </p:spPr>
        <p:txBody>
          <a:bodyPr wrap="none">
            <a:spAutoFit/>
            <a:scene3d>
              <a:camera prst="orthographicFront"/>
              <a:lightRig rig="threePt" dir="t"/>
            </a:scene3d>
            <a:sp3d extrusionH="57150">
              <a:bevelT w="38100" h="38100"/>
            </a:sp3d>
          </a:bodyPr>
          <a:lstStyle/>
          <a:p>
            <a:pPr algn="ctr"/>
            <a:r>
              <a:rPr lang="he-IL" sz="3600" b="1" dirty="0" smtClean="0">
                <a:solidFill>
                  <a:srgbClr val="CC3300"/>
                </a:solidFill>
                <a:effectLst>
                  <a:outerShdw blurRad="38100" dist="38100" dir="2700000" algn="tl">
                    <a:srgbClr val="000000">
                      <a:alpha val="43137"/>
                    </a:srgbClr>
                  </a:outerShdw>
                </a:effectLst>
                <a:cs typeface="+mj-cs"/>
              </a:rPr>
              <a:t>הפרדוקס הישראלי</a:t>
            </a:r>
            <a:endParaRPr lang="he-IL" sz="3600" b="1" dirty="0">
              <a:solidFill>
                <a:srgbClr val="CC3300"/>
              </a:solidFill>
              <a:effectLst>
                <a:outerShdw blurRad="38100" dist="38100" dir="2700000" algn="tl">
                  <a:srgbClr val="000000">
                    <a:alpha val="43137"/>
                  </a:srgbClr>
                </a:outerShdw>
              </a:effectLst>
              <a:cs typeface="+mj-cs"/>
            </a:endParaRPr>
          </a:p>
        </p:txBody>
      </p:sp>
      <p:sp>
        <p:nvSpPr>
          <p:cNvPr id="3" name="TextBox 2"/>
          <p:cNvSpPr txBox="1"/>
          <p:nvPr/>
        </p:nvSpPr>
        <p:spPr>
          <a:xfrm>
            <a:off x="357158" y="1500174"/>
            <a:ext cx="8501122" cy="5170646"/>
          </a:xfrm>
          <a:prstGeom prst="rect">
            <a:avLst/>
          </a:prstGeom>
          <a:noFill/>
        </p:spPr>
        <p:txBody>
          <a:bodyPr wrap="square" rtlCol="1">
            <a:spAutoFit/>
          </a:bodyPr>
          <a:lstStyle/>
          <a:p>
            <a:pPr>
              <a:lnSpc>
                <a:spcPct val="150000"/>
              </a:lnSpc>
            </a:pPr>
            <a:r>
              <a:rPr lang="he-IL" sz="2400" b="1" dirty="0" smtClean="0">
                <a:solidFill>
                  <a:srgbClr val="003399"/>
                </a:solidFill>
                <a:latin typeface="Arial" pitchFamily="34" charset="0"/>
                <a:cs typeface="Arial" pitchFamily="34" charset="0"/>
              </a:rPr>
              <a:t>ישראל התברכה בשפע פירות, ירקות, דגנים </a:t>
            </a:r>
            <a:r>
              <a:rPr lang="he-IL" sz="2400" b="1" dirty="0" err="1" smtClean="0">
                <a:solidFill>
                  <a:srgbClr val="003399"/>
                </a:solidFill>
                <a:latin typeface="Arial" pitchFamily="34" charset="0"/>
                <a:cs typeface="Arial" pitchFamily="34" charset="0"/>
              </a:rPr>
              <a:t>וקיטניות</a:t>
            </a:r>
            <a:r>
              <a:rPr lang="he-IL" sz="2400" b="1" dirty="0" smtClean="0">
                <a:solidFill>
                  <a:srgbClr val="003399"/>
                </a:solidFill>
                <a:latin typeface="Arial" pitchFamily="34" charset="0"/>
                <a:cs typeface="Arial" pitchFamily="34" charset="0"/>
              </a:rPr>
              <a:t>. </a:t>
            </a:r>
          </a:p>
          <a:p>
            <a:pPr>
              <a:lnSpc>
                <a:spcPct val="150000"/>
              </a:lnSpc>
            </a:pPr>
            <a:r>
              <a:rPr lang="he-IL" sz="2400" b="1" dirty="0" smtClean="0">
                <a:solidFill>
                  <a:srgbClr val="003399"/>
                </a:solidFill>
                <a:latin typeface="Arial" pitchFamily="34" charset="0"/>
                <a:cs typeface="Arial" pitchFamily="34" charset="0"/>
              </a:rPr>
              <a:t>סקר תזונה בינלאומי שנערך בשנים 1999-2001 מצא שצריכת הכולסטרול והשומן הרווי של הישראלי הממוצע עולה בקנה אחד עם ההמלצות התזונתיות המקובלות. כך גם לגבי שומן חד בלתי רווי ורב-בלתי רווי. </a:t>
            </a:r>
          </a:p>
          <a:p>
            <a:pPr>
              <a:lnSpc>
                <a:spcPct val="150000"/>
              </a:lnSpc>
            </a:pPr>
            <a:endParaRPr lang="he-IL" sz="1000" b="1" dirty="0">
              <a:solidFill>
                <a:srgbClr val="003399"/>
              </a:solidFill>
              <a:latin typeface="Arial" pitchFamily="34" charset="0"/>
              <a:cs typeface="Arial" pitchFamily="34" charset="0"/>
            </a:endParaRPr>
          </a:p>
          <a:p>
            <a:pPr>
              <a:lnSpc>
                <a:spcPct val="150000"/>
              </a:lnSpc>
            </a:pPr>
            <a:r>
              <a:rPr lang="he-IL" sz="2400" b="1" dirty="0" smtClean="0">
                <a:solidFill>
                  <a:srgbClr val="003399"/>
                </a:solidFill>
                <a:latin typeface="Arial" pitchFamily="34" charset="0"/>
                <a:cs typeface="Arial" pitchFamily="34" charset="0"/>
              </a:rPr>
              <a:t>למרות זאת, שיעורי התחלואה והתמותה ממחלות </a:t>
            </a:r>
          </a:p>
          <a:p>
            <a:pPr>
              <a:lnSpc>
                <a:spcPct val="150000"/>
              </a:lnSpc>
            </a:pPr>
            <a:r>
              <a:rPr lang="he-IL" sz="2400" b="1" dirty="0" smtClean="0">
                <a:solidFill>
                  <a:srgbClr val="003399"/>
                </a:solidFill>
                <a:latin typeface="Arial" pitchFamily="34" charset="0"/>
                <a:cs typeface="Arial" pitchFamily="34" charset="0"/>
              </a:rPr>
              <a:t>לב וכלי דם בארץ הם מהגבוהים בעולם.</a:t>
            </a:r>
          </a:p>
          <a:p>
            <a:pPr>
              <a:lnSpc>
                <a:spcPct val="150000"/>
              </a:lnSpc>
            </a:pPr>
            <a:endParaRPr lang="he-IL" sz="1000" b="1" dirty="0" smtClean="0">
              <a:solidFill>
                <a:srgbClr val="003399"/>
              </a:solidFill>
              <a:latin typeface="Arial" pitchFamily="34" charset="0"/>
              <a:cs typeface="Arial" pitchFamily="34" charset="0"/>
            </a:endParaRPr>
          </a:p>
          <a:p>
            <a:pPr>
              <a:lnSpc>
                <a:spcPct val="150000"/>
              </a:lnSpc>
            </a:pPr>
            <a:r>
              <a:rPr lang="he-IL" sz="3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איך ייתכן?</a:t>
            </a:r>
            <a:endParaRPr lang="he-IL" sz="32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pic>
        <p:nvPicPr>
          <p:cNvPr id="23554" name="Picture 2"/>
          <p:cNvPicPr>
            <a:picLocks noChangeAspect="1" noChangeArrowheads="1"/>
          </p:cNvPicPr>
          <p:nvPr/>
        </p:nvPicPr>
        <p:blipFill>
          <a:blip r:embed="rId2" cstate="print">
            <a:clrChange>
              <a:clrFrom>
                <a:srgbClr val="F3FAEA"/>
              </a:clrFrom>
              <a:clrTo>
                <a:srgbClr val="F3FAEA">
                  <a:alpha val="0"/>
                </a:srgbClr>
              </a:clrTo>
            </a:clrChange>
          </a:blip>
          <a:srcRect/>
          <a:stretch>
            <a:fillRect/>
          </a:stretch>
        </p:blipFill>
        <p:spPr bwMode="auto">
          <a:xfrm>
            <a:off x="1071538" y="3929066"/>
            <a:ext cx="1347792" cy="2495237"/>
          </a:xfrm>
          <a:prstGeom prst="rect">
            <a:avLst/>
          </a:prstGeom>
          <a:noFill/>
          <a:ln w="9525">
            <a:noFill/>
            <a:miter lim="800000"/>
            <a:headEnd/>
            <a:tailEnd/>
          </a:ln>
        </p:spPr>
      </p:pic>
    </p:spTree>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857488" y="571480"/>
            <a:ext cx="3642344" cy="646331"/>
          </a:xfrm>
          <a:prstGeom prst="rect">
            <a:avLst/>
          </a:prstGeom>
          <a:noFill/>
          <a:ln w="9525">
            <a:noFill/>
            <a:miter lim="800000"/>
            <a:headEnd/>
            <a:tailEnd/>
          </a:ln>
          <a:effectLst/>
        </p:spPr>
        <p:txBody>
          <a:bodyPr wrap="none">
            <a:spAutoFit/>
            <a:scene3d>
              <a:camera prst="orthographicFront"/>
              <a:lightRig rig="threePt" dir="t"/>
            </a:scene3d>
            <a:sp3d extrusionH="57150">
              <a:bevelT w="38100" h="38100"/>
            </a:sp3d>
          </a:bodyPr>
          <a:lstStyle/>
          <a:p>
            <a:pPr algn="ctr"/>
            <a:r>
              <a:rPr lang="he-IL" sz="3600" b="1" dirty="0" smtClean="0">
                <a:solidFill>
                  <a:srgbClr val="CC3300"/>
                </a:solidFill>
                <a:effectLst>
                  <a:outerShdw blurRad="38100" dist="38100" dir="2700000" algn="tl">
                    <a:srgbClr val="000000">
                      <a:alpha val="43137"/>
                    </a:srgbClr>
                  </a:outerShdw>
                </a:effectLst>
                <a:cs typeface="+mj-cs"/>
              </a:rPr>
              <a:t>הפרדוקס הישראלי</a:t>
            </a:r>
            <a:endParaRPr lang="he-IL" sz="3600" b="1" dirty="0">
              <a:solidFill>
                <a:srgbClr val="CC3300"/>
              </a:solidFill>
              <a:effectLst>
                <a:outerShdw blurRad="38100" dist="38100" dir="2700000" algn="tl">
                  <a:srgbClr val="000000">
                    <a:alpha val="43137"/>
                  </a:srgbClr>
                </a:outerShdw>
              </a:effectLst>
              <a:cs typeface="+mj-cs"/>
            </a:endParaRPr>
          </a:p>
        </p:txBody>
      </p:sp>
      <p:sp>
        <p:nvSpPr>
          <p:cNvPr id="3" name="TextBox 2"/>
          <p:cNvSpPr txBox="1"/>
          <p:nvPr/>
        </p:nvSpPr>
        <p:spPr>
          <a:xfrm>
            <a:off x="0" y="1214422"/>
            <a:ext cx="8858280" cy="5309146"/>
          </a:xfrm>
          <a:prstGeom prst="rect">
            <a:avLst/>
          </a:prstGeom>
          <a:noFill/>
        </p:spPr>
        <p:txBody>
          <a:bodyPr wrap="square" rtlCol="1">
            <a:spAutoFit/>
          </a:bodyPr>
          <a:lstStyle/>
          <a:p>
            <a:pPr>
              <a:lnSpc>
                <a:spcPct val="150000"/>
              </a:lnSpc>
            </a:pPr>
            <a:r>
              <a:rPr lang="he-IL" sz="2400" b="1" dirty="0" smtClean="0">
                <a:solidFill>
                  <a:srgbClr val="003399"/>
                </a:solidFill>
                <a:latin typeface="Arial" pitchFamily="34" charset="0"/>
                <a:cs typeface="Arial" pitchFamily="34" charset="0"/>
              </a:rPr>
              <a:t>בישראל אומנם צורכים שומן צמחי הרבה יותר מאשר שומן מהחי (וזה מבורך) אך בישראל נפוצים בעיקר שמן סויה, תירס וחמניות אשר מכילים ריכוז גבוה של חומצות אומגה 6. בנוסף, הישראלי המצוי אוכל כמות רבה של פיצוחים (שיאני העולם בצריכת גרעיני חמנייה, דלעת וגם שומשום וטחינה) והתוצאה היא צריכה גבוהה מאוד של אומגה 6 לעומת אומגה 3.</a:t>
            </a:r>
          </a:p>
          <a:p>
            <a:pPr>
              <a:lnSpc>
                <a:spcPct val="150000"/>
              </a:lnSpc>
            </a:pPr>
            <a:endParaRPr lang="he-IL" sz="1000" b="1" dirty="0">
              <a:solidFill>
                <a:srgbClr val="003399"/>
              </a:solidFill>
              <a:latin typeface="Arial" pitchFamily="34" charset="0"/>
              <a:cs typeface="Arial" pitchFamily="34" charset="0"/>
            </a:endParaRPr>
          </a:p>
          <a:p>
            <a:pPr>
              <a:lnSpc>
                <a:spcPct val="150000"/>
              </a:lnSpc>
            </a:pPr>
            <a:r>
              <a:rPr lang="he-IL" sz="2400" b="1" dirty="0" smtClean="0">
                <a:solidFill>
                  <a:srgbClr val="003399"/>
                </a:solidFill>
                <a:latin typeface="Arial" pitchFamily="34" charset="0"/>
                <a:cs typeface="Arial" pitchFamily="34" charset="0"/>
              </a:rPr>
              <a:t>מחקר שנערך במכון וייצמן ופורסם ב- 1996 מצא כי צריכת אומגה 6 בישראל גבוהה ב- 8% מזו שבארה"ב </a:t>
            </a:r>
            <a:r>
              <a:rPr lang="he-IL" sz="2400" b="1" dirty="0" err="1" smtClean="0">
                <a:solidFill>
                  <a:srgbClr val="003399"/>
                </a:solidFill>
                <a:latin typeface="Arial" pitchFamily="34" charset="0"/>
                <a:cs typeface="Arial" pitchFamily="34" charset="0"/>
              </a:rPr>
              <a:t>וב</a:t>
            </a:r>
            <a:r>
              <a:rPr lang="he-IL" sz="2400" b="1" dirty="0" smtClean="0">
                <a:solidFill>
                  <a:srgbClr val="003399"/>
                </a:solidFill>
                <a:latin typeface="Arial" pitchFamily="34" charset="0"/>
                <a:cs typeface="Arial" pitchFamily="34" charset="0"/>
              </a:rPr>
              <a:t>- 10-12% מזו שבמרבית מדינות אירופה. בתזונה הישראלית יש יחס של 1:8.5 לטובת אומגה 6.</a:t>
            </a:r>
            <a:endParaRPr lang="he-IL" sz="1000" b="1" dirty="0" smtClean="0">
              <a:solidFill>
                <a:srgbClr val="003399"/>
              </a:solidFill>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946989" y="571480"/>
            <a:ext cx="5463355" cy="646331"/>
          </a:xfrm>
          <a:prstGeom prst="rect">
            <a:avLst/>
          </a:prstGeom>
          <a:noFill/>
          <a:ln w="9525">
            <a:noFill/>
            <a:miter lim="800000"/>
            <a:headEnd/>
            <a:tailEnd/>
          </a:ln>
          <a:effectLst/>
        </p:spPr>
        <p:txBody>
          <a:bodyPr wrap="none">
            <a:spAutoFit/>
            <a:scene3d>
              <a:camera prst="orthographicFront"/>
              <a:lightRig rig="threePt" dir="t"/>
            </a:scene3d>
            <a:sp3d extrusionH="57150">
              <a:bevelT w="38100" h="38100"/>
            </a:sp3d>
          </a:bodyPr>
          <a:lstStyle/>
          <a:p>
            <a:pPr algn="ctr"/>
            <a:r>
              <a:rPr lang="he-IL" sz="3600" b="1" dirty="0" smtClean="0">
                <a:solidFill>
                  <a:srgbClr val="CC3300"/>
                </a:solidFill>
                <a:effectLst>
                  <a:outerShdw blurRad="38100" dist="38100" dir="2700000" algn="tl">
                    <a:srgbClr val="000000">
                      <a:alpha val="43137"/>
                    </a:srgbClr>
                  </a:outerShdw>
                </a:effectLst>
                <a:cs typeface="+mj-cs"/>
              </a:rPr>
              <a:t>כמה אומגה 3 מומלץ לאכול?</a:t>
            </a:r>
            <a:endParaRPr lang="he-IL" sz="3600" b="1" dirty="0">
              <a:solidFill>
                <a:srgbClr val="CC3300"/>
              </a:solidFill>
              <a:effectLst>
                <a:outerShdw blurRad="38100" dist="38100" dir="2700000" algn="tl">
                  <a:srgbClr val="000000">
                    <a:alpha val="43137"/>
                  </a:srgbClr>
                </a:outerShdw>
              </a:effectLst>
              <a:cs typeface="+mj-cs"/>
            </a:endParaRPr>
          </a:p>
        </p:txBody>
      </p:sp>
      <p:sp>
        <p:nvSpPr>
          <p:cNvPr id="5" name="TextBox 4"/>
          <p:cNvSpPr txBox="1"/>
          <p:nvPr/>
        </p:nvSpPr>
        <p:spPr>
          <a:xfrm>
            <a:off x="285720" y="4572008"/>
            <a:ext cx="8572528" cy="1754326"/>
          </a:xfrm>
          <a:prstGeom prst="rect">
            <a:avLst/>
          </a:prstGeom>
          <a:solidFill>
            <a:srgbClr val="FF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1">
            <a:spAutoFit/>
          </a:bodyPr>
          <a:lstStyle/>
          <a:p>
            <a:pPr>
              <a:lnSpc>
                <a:spcPct val="150000"/>
              </a:lnSpc>
            </a:pPr>
            <a:r>
              <a:rPr lang="he-IL" sz="2400" b="1" dirty="0" smtClean="0">
                <a:solidFill>
                  <a:srgbClr val="003399"/>
                </a:solidFill>
                <a:latin typeface="Arial" pitchFamily="34" charset="0"/>
                <a:cs typeface="Arial" pitchFamily="34" charset="0"/>
              </a:rPr>
              <a:t>2-3 </a:t>
            </a:r>
            <a:r>
              <a:rPr lang="he-IL" sz="2400" b="1" dirty="0">
                <a:solidFill>
                  <a:srgbClr val="003399"/>
                </a:solidFill>
                <a:latin typeface="Arial" pitchFamily="34" charset="0"/>
                <a:cs typeface="Arial" pitchFamily="34" charset="0"/>
              </a:rPr>
              <a:t>מנות דגים עשירים באומגה 3 (סלמון, טונה, מקרל, סול וסרדינים) בשבוע ולשלב עם 3-4 </a:t>
            </a:r>
            <a:r>
              <a:rPr lang="he-IL" sz="2400" b="1" u="sng" dirty="0">
                <a:solidFill>
                  <a:srgbClr val="003399"/>
                </a:solidFill>
                <a:latin typeface="Arial" pitchFamily="34" charset="0"/>
                <a:cs typeface="Arial" pitchFamily="34" charset="0"/>
              </a:rPr>
              <a:t>אגוזי מלך </a:t>
            </a:r>
            <a:r>
              <a:rPr lang="he-IL" sz="2400" b="1" dirty="0">
                <a:solidFill>
                  <a:srgbClr val="003399"/>
                </a:solidFill>
                <a:latin typeface="Arial" pitchFamily="34" charset="0"/>
                <a:cs typeface="Arial" pitchFamily="34" charset="0"/>
              </a:rPr>
              <a:t>לא קלויים ביום ו- 1-2 כפות של זרעי </a:t>
            </a:r>
            <a:r>
              <a:rPr lang="he-IL" sz="2400" b="1" dirty="0" err="1">
                <a:solidFill>
                  <a:srgbClr val="003399"/>
                </a:solidFill>
                <a:latin typeface="Arial" pitchFamily="34" charset="0"/>
                <a:cs typeface="Arial" pitchFamily="34" charset="0"/>
              </a:rPr>
              <a:t>פישתן</a:t>
            </a:r>
            <a:r>
              <a:rPr lang="he-IL" sz="2400" b="1" dirty="0">
                <a:solidFill>
                  <a:srgbClr val="003399"/>
                </a:solidFill>
                <a:latin typeface="Arial" pitchFamily="34" charset="0"/>
                <a:cs typeface="Arial" pitchFamily="34" charset="0"/>
              </a:rPr>
              <a:t> טחונים. </a:t>
            </a:r>
            <a:r>
              <a:rPr lang="he-IL" sz="2400" b="1" dirty="0">
                <a:solidFill>
                  <a:srgbClr val="003399"/>
                </a:solidFill>
                <a:latin typeface="Arial" pitchFamily="34" charset="0"/>
                <a:cs typeface="Arial" pitchFamily="34" charset="0"/>
              </a:rPr>
              <a:t>כמו כן להעדיף שמן קנולה על </a:t>
            </a:r>
            <a:r>
              <a:rPr lang="he-IL" sz="2400" b="1" dirty="0" smtClean="0">
                <a:solidFill>
                  <a:srgbClr val="003399"/>
                </a:solidFill>
                <a:latin typeface="Arial" pitchFamily="34" charset="0"/>
                <a:cs typeface="Arial" pitchFamily="34" charset="0"/>
              </a:rPr>
              <a:t>שמנים </a:t>
            </a:r>
            <a:r>
              <a:rPr lang="he-IL" sz="2400" b="1" dirty="0">
                <a:solidFill>
                  <a:srgbClr val="003399"/>
                </a:solidFill>
                <a:latin typeface="Arial" pitchFamily="34" charset="0"/>
                <a:cs typeface="Arial" pitchFamily="34" charset="0"/>
              </a:rPr>
              <a:t>אחרים</a:t>
            </a:r>
            <a:r>
              <a:rPr lang="he-IL" sz="2400" b="1" dirty="0" smtClean="0">
                <a:solidFill>
                  <a:srgbClr val="003399"/>
                </a:solidFill>
                <a:latin typeface="Arial" pitchFamily="34" charset="0"/>
                <a:cs typeface="Arial" pitchFamily="34" charset="0"/>
              </a:rPr>
              <a:t>.</a:t>
            </a:r>
            <a:endParaRPr lang="he-IL" dirty="0"/>
          </a:p>
        </p:txBody>
      </p:sp>
      <p:grpSp>
        <p:nvGrpSpPr>
          <p:cNvPr id="8" name="Group 7"/>
          <p:cNvGrpSpPr/>
          <p:nvPr/>
        </p:nvGrpSpPr>
        <p:grpSpPr>
          <a:xfrm>
            <a:off x="36370" y="1571612"/>
            <a:ext cx="8821910" cy="2308324"/>
            <a:chOff x="36370" y="1571612"/>
            <a:chExt cx="8821910" cy="2308324"/>
          </a:xfrm>
        </p:grpSpPr>
        <p:sp>
          <p:nvSpPr>
            <p:cNvPr id="3" name="TextBox 2"/>
            <p:cNvSpPr txBox="1"/>
            <p:nvPr/>
          </p:nvSpPr>
          <p:spPr>
            <a:xfrm>
              <a:off x="357158" y="1571612"/>
              <a:ext cx="8501122" cy="2308324"/>
            </a:xfrm>
            <a:prstGeom prst="rect">
              <a:avLst/>
            </a:prstGeom>
            <a:noFill/>
          </p:spPr>
          <p:txBody>
            <a:bodyPr wrap="square" rtlCol="1">
              <a:spAutoFit/>
            </a:bodyPr>
            <a:lstStyle/>
            <a:p>
              <a:r>
                <a:rPr lang="he-IL" sz="2400" b="1" dirty="0" smtClean="0">
                  <a:solidFill>
                    <a:srgbClr val="003399"/>
                  </a:solidFill>
                  <a:latin typeface="Arial" pitchFamily="34" charset="0"/>
                  <a:cs typeface="Arial" pitchFamily="34" charset="0"/>
                </a:rPr>
                <a:t>1.6 גרם אומגה 3 לגברים ביום</a:t>
              </a:r>
            </a:p>
            <a:p>
              <a:r>
                <a:rPr lang="he-IL" sz="2400" b="1" dirty="0" smtClean="0">
                  <a:solidFill>
                    <a:srgbClr val="003399"/>
                  </a:solidFill>
                  <a:latin typeface="Arial" pitchFamily="34" charset="0"/>
                  <a:cs typeface="Arial" pitchFamily="34" charset="0"/>
                </a:rPr>
                <a:t>1.1 גר' לנשים ביום</a:t>
              </a:r>
            </a:p>
            <a:p>
              <a:endParaRPr lang="he-IL" sz="2400" b="1" dirty="0" smtClean="0">
                <a:solidFill>
                  <a:srgbClr val="003399"/>
                </a:solidFill>
                <a:latin typeface="Arial" pitchFamily="34" charset="0"/>
                <a:cs typeface="Arial" pitchFamily="34" charset="0"/>
              </a:endParaRPr>
            </a:p>
            <a:p>
              <a:r>
                <a:rPr lang="he-IL" sz="2400" b="1" dirty="0" smtClean="0">
                  <a:solidFill>
                    <a:srgbClr val="003399"/>
                  </a:solidFill>
                  <a:latin typeface="Arial" pitchFamily="34" charset="0"/>
                  <a:cs typeface="Arial" pitchFamily="34" charset="0"/>
                </a:rPr>
                <a:t>650 מ"ג </a:t>
              </a:r>
              <a:r>
                <a:rPr lang="en-US" sz="2400" b="1" dirty="0" smtClean="0">
                  <a:solidFill>
                    <a:srgbClr val="003399"/>
                  </a:solidFill>
                  <a:latin typeface="Arial" pitchFamily="34" charset="0"/>
                  <a:cs typeface="Arial" pitchFamily="34" charset="0"/>
                </a:rPr>
                <a:t>EPA</a:t>
              </a:r>
              <a:r>
                <a:rPr lang="he-IL" sz="2400" b="1" dirty="0" smtClean="0">
                  <a:solidFill>
                    <a:srgbClr val="003399"/>
                  </a:solidFill>
                  <a:latin typeface="Arial" pitchFamily="34" charset="0"/>
                  <a:cs typeface="Arial" pitchFamily="34" charset="0"/>
                </a:rPr>
                <a:t> ו- </a:t>
              </a:r>
              <a:r>
                <a:rPr lang="en-US" sz="2400" b="1" dirty="0" smtClean="0">
                  <a:solidFill>
                    <a:srgbClr val="003399"/>
                  </a:solidFill>
                  <a:latin typeface="Arial" pitchFamily="34" charset="0"/>
                  <a:cs typeface="Arial" pitchFamily="34" charset="0"/>
                </a:rPr>
                <a:t>DHA</a:t>
              </a:r>
              <a:r>
                <a:rPr lang="he-IL" sz="2400" b="1" dirty="0" smtClean="0">
                  <a:solidFill>
                    <a:srgbClr val="003399"/>
                  </a:solidFill>
                  <a:latin typeface="Arial" pitchFamily="34" charset="0"/>
                  <a:cs typeface="Arial" pitchFamily="34" charset="0"/>
                </a:rPr>
                <a:t> (אומגה 3 מהחי) ביום</a:t>
              </a:r>
            </a:p>
            <a:p>
              <a:r>
                <a:rPr lang="he-IL" sz="2400" b="1" dirty="0" smtClean="0">
                  <a:solidFill>
                    <a:srgbClr val="003399"/>
                  </a:solidFill>
                  <a:latin typeface="Arial" pitchFamily="34" charset="0"/>
                  <a:cs typeface="Arial" pitchFamily="34" charset="0"/>
                </a:rPr>
                <a:t>2.2 גר' חומצה אלפא </a:t>
              </a:r>
              <a:r>
                <a:rPr lang="he-IL" sz="2400" b="1" dirty="0" err="1" smtClean="0">
                  <a:solidFill>
                    <a:srgbClr val="003399"/>
                  </a:solidFill>
                  <a:latin typeface="Arial" pitchFamily="34" charset="0"/>
                  <a:cs typeface="Arial" pitchFamily="34" charset="0"/>
                </a:rPr>
                <a:t>לינולנית</a:t>
              </a:r>
              <a:r>
                <a:rPr lang="he-IL" sz="2400" b="1" dirty="0" smtClean="0">
                  <a:solidFill>
                    <a:srgbClr val="003399"/>
                  </a:solidFill>
                  <a:latin typeface="Arial" pitchFamily="34" charset="0"/>
                  <a:cs typeface="Arial" pitchFamily="34" charset="0"/>
                </a:rPr>
                <a:t> (אומגה 3 ממקור צמחי) </a:t>
              </a:r>
            </a:p>
            <a:p>
              <a:r>
                <a:rPr lang="he-IL" sz="2400" b="1" dirty="0" smtClean="0">
                  <a:solidFill>
                    <a:srgbClr val="003399"/>
                  </a:solidFill>
                  <a:latin typeface="Arial" pitchFamily="34" charset="0"/>
                  <a:cs typeface="Arial" pitchFamily="34" charset="0"/>
                </a:rPr>
                <a:t>4.4 גר' אומגה 6 ביום</a:t>
              </a:r>
            </a:p>
          </p:txBody>
        </p:sp>
        <p:grpSp>
          <p:nvGrpSpPr>
            <p:cNvPr id="7" name="Group 6"/>
            <p:cNvGrpSpPr/>
            <p:nvPr/>
          </p:nvGrpSpPr>
          <p:grpSpPr>
            <a:xfrm>
              <a:off x="36370" y="2714620"/>
              <a:ext cx="2178176" cy="1071570"/>
              <a:chOff x="36370" y="2714620"/>
              <a:chExt cx="2178176" cy="1071570"/>
            </a:xfrm>
          </p:grpSpPr>
          <p:sp>
            <p:nvSpPr>
              <p:cNvPr id="4" name="Rectangle 3"/>
              <p:cNvSpPr/>
              <p:nvPr/>
            </p:nvSpPr>
            <p:spPr>
              <a:xfrm>
                <a:off x="36370" y="2863990"/>
                <a:ext cx="1678110" cy="707886"/>
              </a:xfrm>
              <a:prstGeom prst="rect">
                <a:avLst/>
              </a:prstGeom>
            </p:spPr>
            <p:txBody>
              <a:bodyPr wrap="square">
                <a:spAutoFit/>
              </a:bodyPr>
              <a:lstStyle/>
              <a:p>
                <a:r>
                  <a:rPr lang="he-IL" sz="2000" b="1" dirty="0" smtClean="0">
                    <a:solidFill>
                      <a:srgbClr val="C00000"/>
                    </a:solidFill>
                    <a:latin typeface="Arial" pitchFamily="34" charset="0"/>
                    <a:cs typeface="Arial" pitchFamily="34" charset="0"/>
                  </a:rPr>
                  <a:t>יחס 3:2 בין אומגה 3 ל- 6</a:t>
                </a:r>
                <a:endParaRPr lang="he-IL" sz="2000" dirty="0">
                  <a:solidFill>
                    <a:srgbClr val="C00000"/>
                  </a:solidFill>
                </a:endParaRPr>
              </a:p>
            </p:txBody>
          </p:sp>
          <p:sp>
            <p:nvSpPr>
              <p:cNvPr id="6" name="Left Brace 5"/>
              <p:cNvSpPr/>
              <p:nvPr/>
            </p:nvSpPr>
            <p:spPr>
              <a:xfrm>
                <a:off x="1785918" y="2714620"/>
                <a:ext cx="428628" cy="1071570"/>
              </a:xfrm>
              <a:prstGeom prst="leftBrace">
                <a:avLst>
                  <a:gd name="adj1" fmla="val 48526"/>
                  <a:gd name="adj2" fmla="val 48763"/>
                </a:avLst>
              </a:prstGeom>
              <a:ln w="28575">
                <a:solidFill>
                  <a:srgbClr val="C00000"/>
                </a:solidFill>
              </a:ln>
            </p:spPr>
            <p:style>
              <a:lnRef idx="1">
                <a:schemeClr val="accent5"/>
              </a:lnRef>
              <a:fillRef idx="0">
                <a:schemeClr val="accent5"/>
              </a:fillRef>
              <a:effectRef idx="0">
                <a:schemeClr val="accent5"/>
              </a:effectRef>
              <a:fontRef idx="minor">
                <a:schemeClr val="tx1"/>
              </a:fontRef>
            </p:style>
            <p:txBody>
              <a:bodyPr rtlCol="1" anchor="ctr"/>
              <a:lstStyle/>
              <a:p>
                <a:pPr algn="ctr"/>
                <a:endParaRPr lang="he-IL" dirty="0">
                  <a:solidFill>
                    <a:srgbClr val="C00000"/>
                  </a:solidFill>
                </a:endParaRPr>
              </a:p>
            </p:txBody>
          </p:sp>
        </p:grpSp>
      </p:gr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213503" y="476250"/>
            <a:ext cx="5973110" cy="646331"/>
          </a:xfrm>
          <a:prstGeom prst="rect">
            <a:avLst/>
          </a:prstGeom>
          <a:noFill/>
          <a:ln w="9525">
            <a:noFill/>
            <a:miter lim="800000"/>
            <a:headEnd/>
            <a:tailEnd/>
          </a:ln>
          <a:effectLst/>
        </p:spPr>
        <p:txBody>
          <a:bodyPr wrap="none">
            <a:spAutoFit/>
            <a:scene3d>
              <a:camera prst="orthographicFront"/>
              <a:lightRig rig="threePt" dir="t"/>
            </a:scene3d>
            <a:sp3d extrusionH="57150">
              <a:bevelT w="38100" h="38100"/>
            </a:sp3d>
          </a:bodyPr>
          <a:lstStyle/>
          <a:p>
            <a:r>
              <a:rPr lang="he-IL" sz="3600" b="1" dirty="0" smtClean="0">
                <a:solidFill>
                  <a:srgbClr val="CC3300"/>
                </a:solidFill>
                <a:effectLst>
                  <a:outerShdw blurRad="38100" dist="38100" dir="2700000" algn="tl">
                    <a:srgbClr val="000000">
                      <a:alpha val="43137"/>
                    </a:srgbClr>
                  </a:outerShdw>
                </a:effectLst>
                <a:cs typeface="+mj-cs"/>
              </a:rPr>
              <a:t>מה הסיפור עם חומצות אומגה?</a:t>
            </a:r>
            <a:endParaRPr lang="he-IL" sz="3600" b="1" dirty="0">
              <a:solidFill>
                <a:srgbClr val="CC3300"/>
              </a:solidFill>
              <a:effectLst>
                <a:outerShdw blurRad="38100" dist="38100" dir="2700000" algn="tl">
                  <a:srgbClr val="000000">
                    <a:alpha val="43137"/>
                  </a:srgbClr>
                </a:outerShdw>
              </a:effectLst>
              <a:cs typeface="+mj-cs"/>
            </a:endParaRPr>
          </a:p>
        </p:txBody>
      </p:sp>
      <p:sp>
        <p:nvSpPr>
          <p:cNvPr id="3" name="Text Box 5"/>
          <p:cNvSpPr txBox="1">
            <a:spLocks noChangeArrowheads="1"/>
          </p:cNvSpPr>
          <p:nvPr/>
        </p:nvSpPr>
        <p:spPr bwMode="auto">
          <a:xfrm>
            <a:off x="468313" y="1196975"/>
            <a:ext cx="8351837" cy="5447645"/>
          </a:xfrm>
          <a:prstGeom prst="rect">
            <a:avLst/>
          </a:prstGeom>
          <a:noFill/>
          <a:ln w="9525">
            <a:noFill/>
            <a:miter lim="800000"/>
            <a:headEnd/>
            <a:tailEnd/>
          </a:ln>
          <a:effectLst/>
        </p:spPr>
        <p:txBody>
          <a:bodyPr>
            <a:spAutoFit/>
            <a:scene3d>
              <a:camera prst="orthographicFront"/>
              <a:lightRig rig="threePt" dir="t"/>
            </a:scene3d>
            <a:sp3d extrusionH="57150">
              <a:bevelT w="38100" h="38100"/>
            </a:sp3d>
          </a:bodyPr>
          <a:lstStyle/>
          <a:p>
            <a:pPr algn="just"/>
            <a:r>
              <a:rPr lang="he-IL" sz="2400" b="1" dirty="0">
                <a:solidFill>
                  <a:srgbClr val="003399"/>
                </a:solidFill>
                <a:cs typeface="+mj-cs"/>
              </a:rPr>
              <a:t>גוף האדם מסוגל לייצר את חומצות השומן הרוויות והלא-רוויות להן הוא זקוק ממרכיבי המזון השונים כגון: פחמימות, אלכוהול וחלבונים. </a:t>
            </a:r>
          </a:p>
          <a:p>
            <a:pPr algn="just"/>
            <a:endParaRPr lang="he-IL" sz="2400" b="1" dirty="0">
              <a:solidFill>
                <a:srgbClr val="003399"/>
              </a:solidFill>
              <a:cs typeface="+mj-cs"/>
            </a:endParaRPr>
          </a:p>
          <a:p>
            <a:pPr algn="just"/>
            <a:r>
              <a:rPr lang="he-IL" sz="2400" b="1" dirty="0">
                <a:solidFill>
                  <a:srgbClr val="003399"/>
                </a:solidFill>
                <a:cs typeface="+mj-cs"/>
              </a:rPr>
              <a:t>הוא מסוגל לייצר חומצות שומן באורך של עד 18 אטומי פחמן. </a:t>
            </a:r>
          </a:p>
          <a:p>
            <a:pPr algn="just"/>
            <a:endParaRPr lang="he-IL" sz="2400" b="1" dirty="0">
              <a:solidFill>
                <a:srgbClr val="003399"/>
              </a:solidFill>
              <a:cs typeface="+mj-cs"/>
            </a:endParaRPr>
          </a:p>
          <a:p>
            <a:pPr algn="just"/>
            <a:r>
              <a:rPr lang="he-IL" sz="2400" b="1" dirty="0">
                <a:solidFill>
                  <a:srgbClr val="003399"/>
                </a:solidFill>
                <a:cs typeface="+mj-cs"/>
              </a:rPr>
              <a:t>הוא מסוגל להפוך חומצות שומן רוויות ללא רוויות ע"י יצירת קשרים כפולים*. </a:t>
            </a:r>
          </a:p>
          <a:p>
            <a:pPr algn="just"/>
            <a:r>
              <a:rPr lang="he-IL" sz="2000" b="1" dirty="0">
                <a:solidFill>
                  <a:srgbClr val="003399"/>
                </a:solidFill>
                <a:cs typeface="+mj-cs"/>
              </a:rPr>
              <a:t>כך למשל, חומצה </a:t>
            </a:r>
            <a:r>
              <a:rPr lang="he-IL" sz="2000" b="1" dirty="0" err="1">
                <a:solidFill>
                  <a:srgbClr val="003399"/>
                </a:solidFill>
                <a:cs typeface="+mj-cs"/>
              </a:rPr>
              <a:t>סטארית</a:t>
            </a:r>
            <a:r>
              <a:rPr lang="he-IL" sz="2000" b="1" dirty="0">
                <a:solidFill>
                  <a:srgbClr val="003399"/>
                </a:solidFill>
                <a:cs typeface="+mj-cs"/>
              </a:rPr>
              <a:t> </a:t>
            </a:r>
            <a:r>
              <a:rPr lang="en-US" sz="2000" b="1" dirty="0" smtClean="0">
                <a:solidFill>
                  <a:srgbClr val="003399"/>
                </a:solidFill>
                <a:latin typeface="Arial" pitchFamily="34" charset="0"/>
                <a:cs typeface="Arial" pitchFamily="34" charset="0"/>
              </a:rPr>
              <a:t>C18:0</a:t>
            </a:r>
            <a:r>
              <a:rPr lang="he-IL" sz="2000" b="1" dirty="0" smtClean="0">
                <a:solidFill>
                  <a:srgbClr val="003399"/>
                </a:solidFill>
                <a:latin typeface="Arial" pitchFamily="34" charset="0"/>
                <a:cs typeface="Arial" pitchFamily="34" charset="0"/>
              </a:rPr>
              <a:t> </a:t>
            </a:r>
            <a:r>
              <a:rPr lang="he-IL" sz="2000" b="1" dirty="0" smtClean="0">
                <a:solidFill>
                  <a:srgbClr val="003399"/>
                </a:solidFill>
                <a:cs typeface="+mj-cs"/>
              </a:rPr>
              <a:t>יכולה </a:t>
            </a:r>
            <a:r>
              <a:rPr lang="he-IL" sz="2000" b="1" dirty="0">
                <a:solidFill>
                  <a:srgbClr val="003399"/>
                </a:solidFill>
                <a:cs typeface="+mj-cs"/>
              </a:rPr>
              <a:t>להפוך בגופינו, בתהליכים מתאימים, לחומצה </a:t>
            </a:r>
            <a:r>
              <a:rPr lang="he-IL" sz="2000" b="1" dirty="0" err="1">
                <a:solidFill>
                  <a:srgbClr val="003399"/>
                </a:solidFill>
                <a:cs typeface="+mj-cs"/>
              </a:rPr>
              <a:t>אולאית</a:t>
            </a:r>
            <a:r>
              <a:rPr lang="he-IL" sz="2000" b="1" dirty="0">
                <a:solidFill>
                  <a:srgbClr val="003399"/>
                </a:solidFill>
                <a:cs typeface="+mj-cs"/>
              </a:rPr>
              <a:t>: </a:t>
            </a:r>
            <a:r>
              <a:rPr lang="en-US" sz="2000" b="1" dirty="0" smtClean="0">
                <a:solidFill>
                  <a:srgbClr val="003399"/>
                </a:solidFill>
                <a:latin typeface="Arial" pitchFamily="34" charset="0"/>
                <a:cs typeface="Arial" pitchFamily="34" charset="0"/>
              </a:rPr>
              <a:t>C18:1</a:t>
            </a:r>
            <a:r>
              <a:rPr lang="el-GR" sz="2000" b="1" dirty="0" smtClean="0">
                <a:solidFill>
                  <a:srgbClr val="003399"/>
                </a:solidFill>
                <a:latin typeface="Arial" pitchFamily="34" charset="0"/>
                <a:cs typeface="Arial" pitchFamily="34" charset="0"/>
              </a:rPr>
              <a:t>ω</a:t>
            </a:r>
            <a:r>
              <a:rPr lang="en-US" sz="2000" b="1" dirty="0" smtClean="0">
                <a:solidFill>
                  <a:srgbClr val="003399"/>
                </a:solidFill>
                <a:latin typeface="Arial" pitchFamily="34" charset="0"/>
                <a:cs typeface="Arial" pitchFamily="34" charset="0"/>
              </a:rPr>
              <a:t>9</a:t>
            </a:r>
            <a:r>
              <a:rPr lang="he-IL" sz="2000" b="1" dirty="0" smtClean="0">
                <a:solidFill>
                  <a:srgbClr val="003399"/>
                </a:solidFill>
                <a:cs typeface="+mj-cs"/>
              </a:rPr>
              <a:t>. </a:t>
            </a:r>
            <a:r>
              <a:rPr lang="he-IL" sz="2000" b="1" dirty="0">
                <a:solidFill>
                  <a:srgbClr val="003399"/>
                </a:solidFill>
                <a:cs typeface="+mj-cs"/>
              </a:rPr>
              <a:t>לעומת זאת, היא לא יכולה להפוך לחומצה </a:t>
            </a:r>
            <a:r>
              <a:rPr lang="he-IL" sz="2000" b="1" dirty="0" err="1">
                <a:solidFill>
                  <a:srgbClr val="003399"/>
                </a:solidFill>
                <a:cs typeface="+mj-cs"/>
              </a:rPr>
              <a:t>לינולאית</a:t>
            </a:r>
            <a:r>
              <a:rPr lang="he-IL" sz="2000" b="1" dirty="0">
                <a:solidFill>
                  <a:srgbClr val="003399"/>
                </a:solidFill>
                <a:cs typeface="+mj-cs"/>
              </a:rPr>
              <a:t>: </a:t>
            </a:r>
            <a:r>
              <a:rPr lang="en-US" sz="2000" b="1" dirty="0" smtClean="0">
                <a:solidFill>
                  <a:srgbClr val="003399"/>
                </a:solidFill>
                <a:latin typeface="Arial" pitchFamily="34" charset="0"/>
                <a:cs typeface="Arial" pitchFamily="34" charset="0"/>
              </a:rPr>
              <a:t>C18:2</a:t>
            </a:r>
            <a:r>
              <a:rPr lang="el-GR" sz="2000" b="1" dirty="0" smtClean="0">
                <a:solidFill>
                  <a:srgbClr val="003399"/>
                </a:solidFill>
                <a:latin typeface="Arial" pitchFamily="34" charset="0"/>
                <a:cs typeface="Arial" pitchFamily="34" charset="0"/>
              </a:rPr>
              <a:t>ω</a:t>
            </a:r>
            <a:r>
              <a:rPr lang="en-US" sz="2000" b="1" dirty="0" smtClean="0">
                <a:solidFill>
                  <a:srgbClr val="003399"/>
                </a:solidFill>
                <a:latin typeface="Arial" pitchFamily="34" charset="0"/>
                <a:cs typeface="Arial" pitchFamily="34" charset="0"/>
              </a:rPr>
              <a:t>6</a:t>
            </a:r>
            <a:r>
              <a:rPr lang="he-IL" sz="2000" b="1" dirty="0" smtClean="0">
                <a:solidFill>
                  <a:srgbClr val="003399"/>
                </a:solidFill>
                <a:cs typeface="+mj-cs"/>
              </a:rPr>
              <a:t> </a:t>
            </a:r>
            <a:r>
              <a:rPr lang="he-IL" sz="2000" b="1" dirty="0">
                <a:solidFill>
                  <a:srgbClr val="003399"/>
                </a:solidFill>
                <a:cs typeface="+mj-cs"/>
              </a:rPr>
              <a:t>ולא לחומצה </a:t>
            </a:r>
            <a:r>
              <a:rPr lang="he-IL" sz="2000" b="1" dirty="0" err="1">
                <a:solidFill>
                  <a:srgbClr val="003399"/>
                </a:solidFill>
                <a:cs typeface="+mj-cs"/>
              </a:rPr>
              <a:t>לינולנית</a:t>
            </a:r>
            <a:r>
              <a:rPr lang="he-IL" sz="2000" b="1" dirty="0">
                <a:solidFill>
                  <a:srgbClr val="003399"/>
                </a:solidFill>
                <a:cs typeface="+mj-cs"/>
              </a:rPr>
              <a:t>:  </a:t>
            </a:r>
            <a:r>
              <a:rPr lang="en-US" sz="2000" b="1" dirty="0" smtClean="0">
                <a:solidFill>
                  <a:srgbClr val="003399"/>
                </a:solidFill>
                <a:cs typeface="+mj-cs"/>
              </a:rPr>
              <a:t> </a:t>
            </a:r>
            <a:r>
              <a:rPr lang="en-US" sz="2000" b="1" dirty="0" smtClean="0">
                <a:solidFill>
                  <a:srgbClr val="003399"/>
                </a:solidFill>
                <a:latin typeface="Arial" pitchFamily="34" charset="0"/>
                <a:cs typeface="Arial" pitchFamily="34" charset="0"/>
              </a:rPr>
              <a:t>C18:3</a:t>
            </a:r>
            <a:r>
              <a:rPr lang="el-GR" sz="2000" b="1" dirty="0" smtClean="0">
                <a:solidFill>
                  <a:srgbClr val="003399"/>
                </a:solidFill>
                <a:latin typeface="Arial" pitchFamily="34" charset="0"/>
                <a:cs typeface="Arial" pitchFamily="34" charset="0"/>
              </a:rPr>
              <a:t>ω</a:t>
            </a:r>
            <a:r>
              <a:rPr lang="en-US" sz="2000" b="1" dirty="0" smtClean="0">
                <a:solidFill>
                  <a:srgbClr val="003399"/>
                </a:solidFill>
                <a:latin typeface="Arial" pitchFamily="34" charset="0"/>
                <a:cs typeface="Arial" pitchFamily="34" charset="0"/>
              </a:rPr>
              <a:t>3</a:t>
            </a:r>
            <a:r>
              <a:rPr lang="he-IL" sz="2000" b="1" dirty="0" smtClean="0">
                <a:solidFill>
                  <a:srgbClr val="003399"/>
                </a:solidFill>
                <a:cs typeface="+mj-cs"/>
              </a:rPr>
              <a:t>. </a:t>
            </a:r>
          </a:p>
          <a:p>
            <a:pPr algn="just"/>
            <a:endParaRPr lang="en-US" sz="2400" b="1" dirty="0" smtClean="0">
              <a:solidFill>
                <a:srgbClr val="003399"/>
              </a:solidFill>
              <a:cs typeface="+mj-cs"/>
            </a:endParaRPr>
          </a:p>
          <a:p>
            <a:pPr algn="just"/>
            <a:r>
              <a:rPr lang="he-IL" sz="2400" b="1" dirty="0" smtClean="0">
                <a:solidFill>
                  <a:srgbClr val="003399"/>
                </a:solidFill>
                <a:cs typeface="+mj-cs"/>
              </a:rPr>
              <a:t>עלינו </a:t>
            </a:r>
            <a:r>
              <a:rPr lang="he-IL" sz="2400" b="1" dirty="0">
                <a:solidFill>
                  <a:srgbClr val="003399"/>
                </a:solidFill>
                <a:cs typeface="+mj-cs"/>
              </a:rPr>
              <a:t>לאכול מזונות אשר מכילים חומצות אומגה (6 ו- 3) כדי שהן תיספגנה בגוף. </a:t>
            </a:r>
            <a:endParaRPr lang="he-IL" sz="2400" b="1" dirty="0" smtClean="0">
              <a:solidFill>
                <a:srgbClr val="003399"/>
              </a:solidFill>
              <a:cs typeface="+mj-cs"/>
            </a:endParaRPr>
          </a:p>
          <a:p>
            <a:pPr algn="just"/>
            <a:endParaRPr lang="he-IL" sz="2400" b="1" dirty="0" smtClean="0">
              <a:solidFill>
                <a:srgbClr val="003399"/>
              </a:solidFill>
              <a:cs typeface="+mj-cs"/>
            </a:endParaRPr>
          </a:p>
          <a:p>
            <a:pPr algn="just"/>
            <a:r>
              <a:rPr lang="he-IL" sz="2400" b="1" dirty="0" smtClean="0">
                <a:solidFill>
                  <a:srgbClr val="FF0000"/>
                </a:solidFill>
                <a:effectLst>
                  <a:outerShdw blurRad="38100" dist="38100" dir="2700000" algn="tl">
                    <a:srgbClr val="000000"/>
                  </a:outerShdw>
                </a:effectLst>
                <a:cs typeface="+mj-cs"/>
              </a:rPr>
              <a:t>לכן</a:t>
            </a:r>
            <a:r>
              <a:rPr lang="he-IL" sz="2400" b="1" dirty="0">
                <a:solidFill>
                  <a:srgbClr val="FF0000"/>
                </a:solidFill>
                <a:effectLst>
                  <a:outerShdw blurRad="38100" dist="38100" dir="2700000" algn="tl">
                    <a:srgbClr val="000000"/>
                  </a:outerShdw>
                </a:effectLst>
                <a:cs typeface="+mj-cs"/>
              </a:rPr>
              <a:t>, לא ניתן להוציא לחלוטין את השומן מהמזון אותו אנו צורכים</a:t>
            </a:r>
            <a:r>
              <a:rPr lang="he-IL" sz="2400" b="1" dirty="0">
                <a:solidFill>
                  <a:srgbClr val="FF0000"/>
                </a:solidFill>
                <a:cs typeface="+mj-cs"/>
              </a:rPr>
              <a:t>. </a:t>
            </a:r>
          </a:p>
        </p:txBody>
      </p:sp>
    </p:spTree>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087289" y="571480"/>
            <a:ext cx="6660798" cy="1200329"/>
          </a:xfrm>
          <a:prstGeom prst="rect">
            <a:avLst/>
          </a:prstGeom>
          <a:noFill/>
          <a:ln w="9525">
            <a:noFill/>
            <a:miter lim="800000"/>
            <a:headEnd/>
            <a:tailEnd/>
          </a:ln>
          <a:effectLst/>
        </p:spPr>
        <p:txBody>
          <a:bodyPr wrap="none">
            <a:spAutoFit/>
            <a:scene3d>
              <a:camera prst="orthographicFront"/>
              <a:lightRig rig="threePt" dir="t"/>
            </a:scene3d>
            <a:sp3d extrusionH="57150">
              <a:bevelT w="38100" h="38100"/>
            </a:sp3d>
          </a:bodyPr>
          <a:lstStyle/>
          <a:p>
            <a:pPr algn="ctr"/>
            <a:r>
              <a:rPr lang="he-IL" sz="3600" b="1" dirty="0" smtClean="0">
                <a:solidFill>
                  <a:srgbClr val="CC3300"/>
                </a:solidFill>
                <a:effectLst>
                  <a:outerShdw blurRad="38100" dist="38100" dir="2700000" algn="tl">
                    <a:srgbClr val="000000">
                      <a:alpha val="43137"/>
                    </a:srgbClr>
                  </a:outerShdw>
                </a:effectLst>
                <a:cs typeface="+mj-cs"/>
              </a:rPr>
              <a:t>חומצת אומגה 3 וחומצת אומגה 6 –</a:t>
            </a:r>
          </a:p>
          <a:p>
            <a:pPr algn="ctr"/>
            <a:r>
              <a:rPr lang="he-IL" sz="3600" b="1" dirty="0" smtClean="0">
                <a:solidFill>
                  <a:srgbClr val="CC3300"/>
                </a:solidFill>
                <a:effectLst>
                  <a:outerShdw blurRad="38100" dist="38100" dir="2700000" algn="tl">
                    <a:srgbClr val="000000">
                      <a:alpha val="43137"/>
                    </a:srgbClr>
                  </a:outerShdw>
                </a:effectLst>
                <a:cs typeface="+mj-cs"/>
              </a:rPr>
              <a:t> חומצות שומן חיוניות</a:t>
            </a:r>
            <a:endParaRPr lang="he-IL" sz="3600" b="1" dirty="0">
              <a:solidFill>
                <a:srgbClr val="CC3300"/>
              </a:solidFill>
              <a:effectLst>
                <a:outerShdw blurRad="38100" dist="38100" dir="2700000" algn="tl">
                  <a:srgbClr val="000000">
                    <a:alpha val="43137"/>
                  </a:srgbClr>
                </a:outerShdw>
              </a:effectLst>
              <a:cs typeface="+mj-cs"/>
            </a:endParaRPr>
          </a:p>
        </p:txBody>
      </p:sp>
      <p:sp>
        <p:nvSpPr>
          <p:cNvPr id="3" name="Text Box 5"/>
          <p:cNvSpPr txBox="1">
            <a:spLocks noChangeArrowheads="1"/>
          </p:cNvSpPr>
          <p:nvPr/>
        </p:nvSpPr>
        <p:spPr bwMode="auto">
          <a:xfrm>
            <a:off x="428596" y="1857364"/>
            <a:ext cx="8351837" cy="830997"/>
          </a:xfrm>
          <a:prstGeom prst="rect">
            <a:avLst/>
          </a:prstGeom>
          <a:noFill/>
          <a:ln w="9525">
            <a:noFill/>
            <a:miter lim="800000"/>
            <a:headEnd/>
            <a:tailEnd/>
          </a:ln>
          <a:effectLst/>
        </p:spPr>
        <p:txBody>
          <a:bodyPr>
            <a:spAutoFit/>
            <a:scene3d>
              <a:camera prst="orthographicFront"/>
              <a:lightRig rig="threePt" dir="t"/>
            </a:scene3d>
            <a:sp3d extrusionH="57150">
              <a:bevelT w="38100" h="38100"/>
            </a:sp3d>
          </a:bodyPr>
          <a:lstStyle/>
          <a:p>
            <a:pPr algn="just"/>
            <a:r>
              <a:rPr lang="he-IL" sz="2400" b="1" dirty="0" smtClean="0">
                <a:solidFill>
                  <a:srgbClr val="003399"/>
                </a:solidFill>
                <a:cs typeface="+mj-cs"/>
              </a:rPr>
              <a:t>חומצות שומן חיוניות אלו משמשות כחומר מוצא לייצור חומצות שומן מורכבות יותר.</a:t>
            </a:r>
            <a:endParaRPr lang="he-IL" sz="2400" b="1" dirty="0">
              <a:solidFill>
                <a:srgbClr val="003399"/>
              </a:solidFill>
              <a:cs typeface="+mj-cs"/>
            </a:endParaRPr>
          </a:p>
        </p:txBody>
      </p:sp>
      <p:sp>
        <p:nvSpPr>
          <p:cNvPr id="4" name="Rectangle 3"/>
          <p:cNvSpPr/>
          <p:nvPr/>
        </p:nvSpPr>
        <p:spPr>
          <a:xfrm>
            <a:off x="5143504" y="3071810"/>
            <a:ext cx="3286148" cy="1138773"/>
          </a:xfrm>
          <a:prstGeom prst="rect">
            <a:avLst/>
          </a:prstGeom>
          <a:solidFill>
            <a:srgbClr val="FF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he-IL" sz="2400" b="1" dirty="0" smtClean="0">
                <a:solidFill>
                  <a:srgbClr val="003399"/>
                </a:solidFill>
              </a:rPr>
              <a:t>החומצה </a:t>
            </a:r>
            <a:r>
              <a:rPr lang="he-IL" sz="2400" b="1" dirty="0" err="1" smtClean="0">
                <a:solidFill>
                  <a:srgbClr val="003399"/>
                </a:solidFill>
              </a:rPr>
              <a:t>הלינולאית</a:t>
            </a:r>
            <a:endParaRPr lang="he-IL" sz="2400" b="1" dirty="0" smtClean="0">
              <a:solidFill>
                <a:srgbClr val="003399"/>
              </a:solidFill>
            </a:endParaRPr>
          </a:p>
          <a:p>
            <a:pPr algn="ctr"/>
            <a:r>
              <a:rPr lang="he-IL" sz="2400" b="1" dirty="0" smtClean="0">
                <a:solidFill>
                  <a:srgbClr val="003399"/>
                </a:solidFill>
              </a:rPr>
              <a:t> </a:t>
            </a:r>
            <a:r>
              <a:rPr lang="en-US" sz="2400" b="1" dirty="0" smtClean="0">
                <a:solidFill>
                  <a:srgbClr val="003399"/>
                </a:solidFill>
                <a:latin typeface="Arial" pitchFamily="34" charset="0"/>
                <a:cs typeface="Arial" pitchFamily="34" charset="0"/>
              </a:rPr>
              <a:t>C18:2</a:t>
            </a:r>
            <a:r>
              <a:rPr lang="el-GR" sz="2400" b="1" dirty="0" smtClean="0">
                <a:solidFill>
                  <a:srgbClr val="003399"/>
                </a:solidFill>
                <a:latin typeface="Arial" pitchFamily="34" charset="0"/>
                <a:cs typeface="Arial" pitchFamily="34" charset="0"/>
              </a:rPr>
              <a:t>ω</a:t>
            </a:r>
            <a:r>
              <a:rPr lang="en-US" sz="2400" b="1" dirty="0" smtClean="0">
                <a:solidFill>
                  <a:srgbClr val="003399"/>
                </a:solidFill>
                <a:latin typeface="Arial" pitchFamily="34" charset="0"/>
                <a:cs typeface="Arial" pitchFamily="34" charset="0"/>
              </a:rPr>
              <a:t>6</a:t>
            </a:r>
          </a:p>
          <a:p>
            <a:pPr algn="ctr"/>
            <a:endParaRPr lang="he-IL" sz="2000" dirty="0">
              <a:latin typeface="Arial" pitchFamily="34" charset="0"/>
              <a:cs typeface="Arial" pitchFamily="34" charset="0"/>
            </a:endParaRPr>
          </a:p>
        </p:txBody>
      </p:sp>
      <p:sp>
        <p:nvSpPr>
          <p:cNvPr id="6" name="Rectangle 5"/>
          <p:cNvSpPr/>
          <p:nvPr/>
        </p:nvSpPr>
        <p:spPr>
          <a:xfrm>
            <a:off x="5143504" y="4786322"/>
            <a:ext cx="3214710" cy="1200329"/>
          </a:xfrm>
          <a:prstGeom prst="rect">
            <a:avLst/>
          </a:prstGeom>
          <a:solidFill>
            <a:srgbClr val="CCFF3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he-IL" sz="2400" b="1" dirty="0" smtClean="0">
                <a:solidFill>
                  <a:srgbClr val="003399"/>
                </a:solidFill>
              </a:rPr>
              <a:t>החומצה </a:t>
            </a:r>
            <a:r>
              <a:rPr lang="he-IL" sz="2400" b="1" dirty="0" err="1" smtClean="0">
                <a:solidFill>
                  <a:srgbClr val="003399"/>
                </a:solidFill>
              </a:rPr>
              <a:t>הלינולנית</a:t>
            </a:r>
            <a:endParaRPr lang="he-IL" sz="2400" b="1" dirty="0" smtClean="0">
              <a:solidFill>
                <a:srgbClr val="003399"/>
              </a:solidFill>
            </a:endParaRPr>
          </a:p>
          <a:p>
            <a:pPr algn="ctr"/>
            <a:r>
              <a:rPr lang="he-IL" sz="2400" b="1" dirty="0" smtClean="0">
                <a:solidFill>
                  <a:srgbClr val="003399"/>
                </a:solidFill>
              </a:rPr>
              <a:t> </a:t>
            </a:r>
            <a:r>
              <a:rPr lang="en-US" sz="2400" b="1" dirty="0" smtClean="0">
                <a:solidFill>
                  <a:srgbClr val="003399"/>
                </a:solidFill>
                <a:latin typeface="Arial" pitchFamily="34" charset="0"/>
                <a:cs typeface="Arial" pitchFamily="34" charset="0"/>
              </a:rPr>
              <a:t>C18:3</a:t>
            </a:r>
            <a:r>
              <a:rPr lang="el-GR" sz="2400" b="1" dirty="0" smtClean="0">
                <a:solidFill>
                  <a:srgbClr val="003399"/>
                </a:solidFill>
                <a:latin typeface="Arial" pitchFamily="34" charset="0"/>
                <a:cs typeface="Arial" pitchFamily="34" charset="0"/>
              </a:rPr>
              <a:t>ω</a:t>
            </a:r>
            <a:r>
              <a:rPr lang="en-US" sz="2400" b="1" dirty="0" smtClean="0">
                <a:solidFill>
                  <a:srgbClr val="003399"/>
                </a:solidFill>
                <a:latin typeface="Arial" pitchFamily="34" charset="0"/>
                <a:cs typeface="Arial" pitchFamily="34" charset="0"/>
              </a:rPr>
              <a:t>3</a:t>
            </a:r>
            <a:endParaRPr lang="he-IL" sz="2400" b="1" dirty="0" smtClean="0">
              <a:solidFill>
                <a:srgbClr val="003399"/>
              </a:solidFill>
              <a:latin typeface="Arial" pitchFamily="34" charset="0"/>
              <a:cs typeface="Arial" pitchFamily="34" charset="0"/>
            </a:endParaRPr>
          </a:p>
          <a:p>
            <a:pPr algn="ctr"/>
            <a:endParaRPr lang="he-IL" sz="2400" b="1" dirty="0" smtClean="0">
              <a:solidFill>
                <a:srgbClr val="003399"/>
              </a:solidFill>
              <a:latin typeface="Arial" pitchFamily="34" charset="0"/>
              <a:cs typeface="Arial" pitchFamily="34" charset="0"/>
            </a:endParaRPr>
          </a:p>
        </p:txBody>
      </p:sp>
      <p:sp>
        <p:nvSpPr>
          <p:cNvPr id="7" name="Rectangle 6"/>
          <p:cNvSpPr/>
          <p:nvPr/>
        </p:nvSpPr>
        <p:spPr>
          <a:xfrm>
            <a:off x="2571736" y="3410364"/>
            <a:ext cx="1714512" cy="461665"/>
          </a:xfrm>
          <a:prstGeom prst="rect">
            <a:avLst/>
          </a:prstGeom>
          <a:solidFill>
            <a:srgbClr val="FFCC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n-US" sz="2400" b="1" dirty="0" smtClean="0">
                <a:solidFill>
                  <a:srgbClr val="003399"/>
                </a:solidFill>
                <a:latin typeface="Arial" pitchFamily="34" charset="0"/>
                <a:cs typeface="Arial" pitchFamily="34" charset="0"/>
              </a:rPr>
              <a:t>C20:4</a:t>
            </a:r>
            <a:r>
              <a:rPr lang="el-GR" sz="2400" b="1" dirty="0" smtClean="0">
                <a:solidFill>
                  <a:srgbClr val="003399"/>
                </a:solidFill>
                <a:latin typeface="Arial" pitchFamily="34" charset="0"/>
                <a:cs typeface="Arial" pitchFamily="34" charset="0"/>
              </a:rPr>
              <a:t>ω</a:t>
            </a:r>
            <a:r>
              <a:rPr lang="en-US" sz="2400" b="1" dirty="0" smtClean="0">
                <a:solidFill>
                  <a:srgbClr val="003399"/>
                </a:solidFill>
                <a:latin typeface="Arial" pitchFamily="34" charset="0"/>
                <a:cs typeface="Arial" pitchFamily="34" charset="0"/>
              </a:rPr>
              <a:t>6</a:t>
            </a:r>
            <a:r>
              <a:rPr lang="he-IL" sz="2400" b="1" dirty="0" smtClean="0">
                <a:solidFill>
                  <a:srgbClr val="003399"/>
                </a:solidFill>
                <a:latin typeface="Arial" pitchFamily="34" charset="0"/>
                <a:cs typeface="Arial" pitchFamily="34" charset="0"/>
              </a:rPr>
              <a:t> </a:t>
            </a:r>
            <a:endParaRPr lang="he-IL" sz="2400" dirty="0"/>
          </a:p>
        </p:txBody>
      </p:sp>
      <p:sp>
        <p:nvSpPr>
          <p:cNvPr id="8" name="Rectangle 7"/>
          <p:cNvSpPr/>
          <p:nvPr/>
        </p:nvSpPr>
        <p:spPr>
          <a:xfrm>
            <a:off x="2678893" y="5857892"/>
            <a:ext cx="1500198" cy="461665"/>
          </a:xfrm>
          <a:prstGeom prst="rect">
            <a:avLst/>
          </a:prstGeom>
          <a:solidFill>
            <a:srgbClr val="CCFF3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n-US" sz="2400" b="1" dirty="0" smtClean="0">
                <a:solidFill>
                  <a:srgbClr val="003399"/>
                </a:solidFill>
                <a:latin typeface="Arial" pitchFamily="34" charset="0"/>
                <a:cs typeface="Arial" pitchFamily="34" charset="0"/>
              </a:rPr>
              <a:t>C22:6</a:t>
            </a:r>
            <a:r>
              <a:rPr lang="el-GR" sz="2400" b="1" dirty="0" smtClean="0">
                <a:solidFill>
                  <a:srgbClr val="003399"/>
                </a:solidFill>
                <a:latin typeface="Arial" pitchFamily="34" charset="0"/>
                <a:cs typeface="Arial" pitchFamily="34" charset="0"/>
              </a:rPr>
              <a:t>ω</a:t>
            </a:r>
            <a:r>
              <a:rPr lang="en-US" sz="2400" b="1" dirty="0" smtClean="0">
                <a:solidFill>
                  <a:srgbClr val="003399"/>
                </a:solidFill>
                <a:latin typeface="Arial" pitchFamily="34" charset="0"/>
                <a:cs typeface="Arial" pitchFamily="34" charset="0"/>
              </a:rPr>
              <a:t>3</a:t>
            </a:r>
            <a:r>
              <a:rPr lang="he-IL" sz="2400" b="1" dirty="0" smtClean="0">
                <a:solidFill>
                  <a:srgbClr val="003399"/>
                </a:solidFill>
                <a:latin typeface="Arial" pitchFamily="34" charset="0"/>
                <a:cs typeface="Arial" pitchFamily="34" charset="0"/>
              </a:rPr>
              <a:t> </a:t>
            </a:r>
            <a:endParaRPr lang="he-IL" sz="2400" dirty="0"/>
          </a:p>
        </p:txBody>
      </p:sp>
      <p:sp>
        <p:nvSpPr>
          <p:cNvPr id="9" name="Rectangle 8"/>
          <p:cNvSpPr/>
          <p:nvPr/>
        </p:nvSpPr>
        <p:spPr>
          <a:xfrm>
            <a:off x="2607439" y="4572008"/>
            <a:ext cx="1643106" cy="461665"/>
          </a:xfrm>
          <a:prstGeom prst="rect">
            <a:avLst/>
          </a:prstGeom>
          <a:solidFill>
            <a:srgbClr val="CCFF3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n-US" sz="2400" b="1" dirty="0" smtClean="0">
                <a:solidFill>
                  <a:srgbClr val="003399"/>
                </a:solidFill>
                <a:latin typeface="Arial" pitchFamily="34" charset="0"/>
                <a:cs typeface="Arial" pitchFamily="34" charset="0"/>
              </a:rPr>
              <a:t>C20:5</a:t>
            </a:r>
            <a:r>
              <a:rPr lang="el-GR" sz="2400" b="1" dirty="0" smtClean="0">
                <a:solidFill>
                  <a:srgbClr val="003399"/>
                </a:solidFill>
                <a:latin typeface="Arial" pitchFamily="34" charset="0"/>
                <a:cs typeface="Arial" pitchFamily="34" charset="0"/>
              </a:rPr>
              <a:t>ω</a:t>
            </a:r>
            <a:r>
              <a:rPr lang="en-US" sz="2400" b="1" dirty="0" smtClean="0">
                <a:solidFill>
                  <a:srgbClr val="003399"/>
                </a:solidFill>
                <a:latin typeface="Arial" pitchFamily="34" charset="0"/>
                <a:cs typeface="Arial" pitchFamily="34" charset="0"/>
              </a:rPr>
              <a:t>3</a:t>
            </a:r>
            <a:endParaRPr lang="he-IL" sz="2400" dirty="0"/>
          </a:p>
        </p:txBody>
      </p:sp>
      <p:sp>
        <p:nvSpPr>
          <p:cNvPr id="10" name="Rectangle 9"/>
          <p:cNvSpPr/>
          <p:nvPr/>
        </p:nvSpPr>
        <p:spPr>
          <a:xfrm>
            <a:off x="0" y="4286256"/>
            <a:ext cx="2500330" cy="1015663"/>
          </a:xfrm>
          <a:prstGeom prst="rect">
            <a:avLst/>
          </a:prstGeom>
        </p:spPr>
        <p:txBody>
          <a:bodyPr wrap="square">
            <a:spAutoFit/>
          </a:bodyPr>
          <a:lstStyle/>
          <a:p>
            <a:pPr algn="ctr" rtl="0"/>
            <a:r>
              <a:rPr lang="en-US" sz="2000" b="1" dirty="0" smtClean="0">
                <a:solidFill>
                  <a:srgbClr val="003399"/>
                </a:solidFill>
                <a:latin typeface="Arial" pitchFamily="34" charset="0"/>
                <a:cs typeface="Arial" pitchFamily="34" charset="0"/>
              </a:rPr>
              <a:t>EPA</a:t>
            </a:r>
          </a:p>
          <a:p>
            <a:pPr algn="ctr" rtl="0"/>
            <a:r>
              <a:rPr lang="en-US" sz="2000" dirty="0" err="1" smtClean="0">
                <a:latin typeface="Arial" pitchFamily="34" charset="0"/>
                <a:cs typeface="Arial" pitchFamily="34" charset="0"/>
              </a:rPr>
              <a:t>Eicosapentaenoic</a:t>
            </a:r>
            <a:r>
              <a:rPr lang="en-US" sz="2000" dirty="0" smtClean="0">
                <a:latin typeface="Arial" pitchFamily="34" charset="0"/>
                <a:cs typeface="Arial" pitchFamily="34" charset="0"/>
              </a:rPr>
              <a:t> acid</a:t>
            </a:r>
            <a:endParaRPr lang="he-IL" sz="2000" dirty="0">
              <a:latin typeface="Arial" pitchFamily="34" charset="0"/>
              <a:cs typeface="Arial" pitchFamily="34" charset="0"/>
            </a:endParaRPr>
          </a:p>
        </p:txBody>
      </p:sp>
      <p:sp>
        <p:nvSpPr>
          <p:cNvPr id="11" name="Rectangle 10"/>
          <p:cNvSpPr/>
          <p:nvPr/>
        </p:nvSpPr>
        <p:spPr>
          <a:xfrm>
            <a:off x="0" y="5572140"/>
            <a:ext cx="2500330" cy="1015663"/>
          </a:xfrm>
          <a:prstGeom prst="rect">
            <a:avLst/>
          </a:prstGeom>
        </p:spPr>
        <p:txBody>
          <a:bodyPr wrap="square">
            <a:spAutoFit/>
          </a:bodyPr>
          <a:lstStyle/>
          <a:p>
            <a:pPr algn="ctr" rtl="0"/>
            <a:r>
              <a:rPr lang="en-US" sz="2000" b="1" dirty="0" smtClean="0">
                <a:solidFill>
                  <a:srgbClr val="003399"/>
                </a:solidFill>
                <a:latin typeface="Arial" pitchFamily="34" charset="0"/>
                <a:cs typeface="Arial" pitchFamily="34" charset="0"/>
              </a:rPr>
              <a:t>DHA</a:t>
            </a:r>
          </a:p>
          <a:p>
            <a:pPr algn="ctr" rtl="0"/>
            <a:r>
              <a:rPr lang="en-US" sz="2000" dirty="0" err="1">
                <a:latin typeface="Arial" pitchFamily="34" charset="0"/>
                <a:cs typeface="Arial" pitchFamily="34" charset="0"/>
              </a:rPr>
              <a:t>Docosahexaenoic</a:t>
            </a:r>
            <a:r>
              <a:rPr lang="en-US" sz="2000" dirty="0">
                <a:latin typeface="Arial" pitchFamily="34" charset="0"/>
                <a:cs typeface="Arial" pitchFamily="34" charset="0"/>
              </a:rPr>
              <a:t> acid</a:t>
            </a:r>
            <a:endParaRPr lang="he-IL" sz="2000" dirty="0">
              <a:latin typeface="Arial" pitchFamily="34" charset="0"/>
              <a:cs typeface="Arial" pitchFamily="34" charset="0"/>
            </a:endParaRPr>
          </a:p>
        </p:txBody>
      </p:sp>
      <p:sp>
        <p:nvSpPr>
          <p:cNvPr id="12" name="TextBox 11"/>
          <p:cNvSpPr txBox="1"/>
          <p:nvPr/>
        </p:nvSpPr>
        <p:spPr>
          <a:xfrm>
            <a:off x="4857720" y="6072206"/>
            <a:ext cx="4286280" cy="369332"/>
          </a:xfrm>
          <a:prstGeom prst="rect">
            <a:avLst/>
          </a:prstGeom>
          <a:noFill/>
        </p:spPr>
        <p:txBody>
          <a:bodyPr wrap="square" rtlCol="1">
            <a:spAutoFit/>
          </a:bodyPr>
          <a:lstStyle/>
          <a:p>
            <a:pPr algn="l" rtl="0"/>
            <a:r>
              <a:rPr lang="en-US" i="1" dirty="0" smtClean="0">
                <a:latin typeface="Arial" pitchFamily="34" charset="0"/>
                <a:cs typeface="Arial" pitchFamily="34" charset="0"/>
              </a:rPr>
              <a:t>cis</a:t>
            </a:r>
            <a:r>
              <a:rPr lang="en-US" dirty="0" smtClean="0">
                <a:latin typeface="Arial" pitchFamily="34" charset="0"/>
                <a:cs typeface="Arial" pitchFamily="34" charset="0"/>
              </a:rPr>
              <a:t>,</a:t>
            </a:r>
            <a:r>
              <a:rPr lang="en-US" i="1" dirty="0" smtClean="0">
                <a:latin typeface="Arial" pitchFamily="34" charset="0"/>
                <a:cs typeface="Arial" pitchFamily="34" charset="0"/>
              </a:rPr>
              <a:t>cis</a:t>
            </a:r>
            <a:r>
              <a:rPr lang="en-US" dirty="0" smtClean="0">
                <a:latin typeface="Arial" pitchFamily="34" charset="0"/>
                <a:cs typeface="Arial" pitchFamily="34" charset="0"/>
              </a:rPr>
              <a:t>,</a:t>
            </a:r>
            <a:r>
              <a:rPr lang="en-US" i="1" dirty="0" smtClean="0">
                <a:latin typeface="Arial" pitchFamily="34" charset="0"/>
                <a:cs typeface="Arial" pitchFamily="34" charset="0"/>
              </a:rPr>
              <a:t>cis</a:t>
            </a:r>
            <a:r>
              <a:rPr lang="en-US" dirty="0" smtClean="0">
                <a:latin typeface="Arial" pitchFamily="34" charset="0"/>
                <a:cs typeface="Arial" pitchFamily="34" charset="0"/>
              </a:rPr>
              <a:t>-9,12,15-Octadecatrienoic acid</a:t>
            </a:r>
            <a:endParaRPr lang="he-IL" dirty="0">
              <a:latin typeface="Arial" pitchFamily="34" charset="0"/>
              <a:cs typeface="Arial" pitchFamily="34" charset="0"/>
            </a:endParaRPr>
          </a:p>
        </p:txBody>
      </p:sp>
      <p:sp>
        <p:nvSpPr>
          <p:cNvPr id="13" name="Rectangle 12"/>
          <p:cNvSpPr/>
          <p:nvPr/>
        </p:nvSpPr>
        <p:spPr>
          <a:xfrm>
            <a:off x="5500694" y="5572140"/>
            <a:ext cx="2454518" cy="400110"/>
          </a:xfrm>
          <a:prstGeom prst="rect">
            <a:avLst/>
          </a:prstGeom>
        </p:spPr>
        <p:txBody>
          <a:bodyPr wrap="none">
            <a:spAutoFit/>
          </a:bodyPr>
          <a:lstStyle/>
          <a:p>
            <a:r>
              <a:rPr lang="en-US" sz="2000" dirty="0">
                <a:latin typeface="Arial" pitchFamily="34" charset="0"/>
                <a:cs typeface="Arial" pitchFamily="34" charset="0"/>
              </a:rPr>
              <a:t>alpha-</a:t>
            </a:r>
            <a:r>
              <a:rPr lang="en-US" sz="2000" dirty="0" err="1">
                <a:latin typeface="Arial" pitchFamily="34" charset="0"/>
                <a:cs typeface="Arial" pitchFamily="34" charset="0"/>
              </a:rPr>
              <a:t>Linolenic</a:t>
            </a:r>
            <a:r>
              <a:rPr lang="en-US" sz="2000" dirty="0">
                <a:latin typeface="Arial" pitchFamily="34" charset="0"/>
                <a:cs typeface="Arial" pitchFamily="34" charset="0"/>
              </a:rPr>
              <a:t> acid</a:t>
            </a:r>
            <a:endParaRPr lang="he-IL" sz="2000" dirty="0">
              <a:latin typeface="Arial" pitchFamily="34" charset="0"/>
              <a:cs typeface="Arial" pitchFamily="34" charset="0"/>
            </a:endParaRPr>
          </a:p>
        </p:txBody>
      </p:sp>
      <p:sp>
        <p:nvSpPr>
          <p:cNvPr id="20" name="Striped Right Arrow 19"/>
          <p:cNvSpPr/>
          <p:nvPr/>
        </p:nvSpPr>
        <p:spPr>
          <a:xfrm rot="10800000">
            <a:off x="4286248" y="3429000"/>
            <a:ext cx="785818" cy="357190"/>
          </a:xfrm>
          <a:prstGeom prst="stripedRightArrow">
            <a:avLst>
              <a:gd name="adj1" fmla="val 42580"/>
              <a:gd name="adj2" fmla="val 90811"/>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1" name="Striped Right Arrow 20"/>
          <p:cNvSpPr/>
          <p:nvPr/>
        </p:nvSpPr>
        <p:spPr>
          <a:xfrm rot="11987600">
            <a:off x="4311260" y="4779150"/>
            <a:ext cx="785818" cy="357190"/>
          </a:xfrm>
          <a:prstGeom prst="stripedRightArrow">
            <a:avLst>
              <a:gd name="adj1" fmla="val 42580"/>
              <a:gd name="adj2" fmla="val 90811"/>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2" name="Striped Right Arrow 21"/>
          <p:cNvSpPr/>
          <p:nvPr/>
        </p:nvSpPr>
        <p:spPr>
          <a:xfrm rot="9102726">
            <a:off x="4319971" y="5665575"/>
            <a:ext cx="785818" cy="357190"/>
          </a:xfrm>
          <a:prstGeom prst="stripedRightArrow">
            <a:avLst>
              <a:gd name="adj1" fmla="val 42580"/>
              <a:gd name="adj2" fmla="val 90811"/>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3" name="Action Button: Back or Previous 22">
            <a:hlinkClick r:id="" action="ppaction://hlinkshowjump?jump=nextslide" highlightClick="1"/>
          </p:cNvPr>
          <p:cNvSpPr/>
          <p:nvPr/>
        </p:nvSpPr>
        <p:spPr>
          <a:xfrm>
            <a:off x="1285852" y="3500438"/>
            <a:ext cx="571504" cy="285752"/>
          </a:xfrm>
          <a:prstGeom prst="actionButtonBackPrevious">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Action Button: Back or Previous 23">
            <a:hlinkClick r:id="rId2" action="ppaction://hlinksldjump" highlightClick="1"/>
          </p:cNvPr>
          <p:cNvSpPr/>
          <p:nvPr/>
        </p:nvSpPr>
        <p:spPr>
          <a:xfrm>
            <a:off x="0" y="6572248"/>
            <a:ext cx="571504" cy="285752"/>
          </a:xfrm>
          <a:prstGeom prst="actionButtonBackPrevious">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srcRect/>
          <a:stretch>
            <a:fillRect/>
          </a:stretch>
        </p:blipFill>
        <p:spPr bwMode="auto">
          <a:xfrm>
            <a:off x="1142976" y="428604"/>
            <a:ext cx="6143668" cy="6331877"/>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TextBox 2"/>
          <p:cNvSpPr txBox="1"/>
          <p:nvPr/>
        </p:nvSpPr>
        <p:spPr>
          <a:xfrm>
            <a:off x="1214414" y="1643050"/>
            <a:ext cx="1357322" cy="707886"/>
          </a:xfrm>
          <a:prstGeom prst="rect">
            <a:avLst/>
          </a:prstGeom>
          <a:noFill/>
        </p:spPr>
        <p:txBody>
          <a:bodyPr wrap="square" rtlCol="1">
            <a:spAutoFit/>
          </a:bodyPr>
          <a:lstStyle/>
          <a:p>
            <a:r>
              <a:rPr lang="he-IL" sz="2000" b="1" dirty="0" smtClean="0">
                <a:solidFill>
                  <a:schemeClr val="tx2"/>
                </a:solidFill>
                <a:latin typeface="Arial" pitchFamily="34" charset="0"/>
                <a:cs typeface="Arial" pitchFamily="34" charset="0"/>
              </a:rPr>
              <a:t>תוספת קשר כפול</a:t>
            </a:r>
            <a:endParaRPr lang="he-IL" sz="2000" b="1" dirty="0">
              <a:solidFill>
                <a:schemeClr val="tx2"/>
              </a:solidFill>
              <a:latin typeface="Arial" pitchFamily="34" charset="0"/>
              <a:cs typeface="Arial" pitchFamily="34" charset="0"/>
            </a:endParaRPr>
          </a:p>
        </p:txBody>
      </p:sp>
      <p:sp>
        <p:nvSpPr>
          <p:cNvPr id="4" name="TextBox 3"/>
          <p:cNvSpPr txBox="1"/>
          <p:nvPr/>
        </p:nvSpPr>
        <p:spPr>
          <a:xfrm>
            <a:off x="1000100" y="2786058"/>
            <a:ext cx="1571636" cy="707886"/>
          </a:xfrm>
          <a:prstGeom prst="rect">
            <a:avLst/>
          </a:prstGeom>
          <a:noFill/>
        </p:spPr>
        <p:txBody>
          <a:bodyPr wrap="square" rtlCol="1">
            <a:spAutoFit/>
          </a:bodyPr>
          <a:lstStyle/>
          <a:p>
            <a:r>
              <a:rPr lang="he-IL" sz="2000" b="1" dirty="0" smtClean="0">
                <a:solidFill>
                  <a:schemeClr val="tx2"/>
                </a:solidFill>
                <a:latin typeface="Arial" pitchFamily="34" charset="0"/>
                <a:cs typeface="Arial" pitchFamily="34" charset="0"/>
              </a:rPr>
              <a:t>תוספת שני אטומי פחמן</a:t>
            </a:r>
            <a:endParaRPr lang="he-IL" sz="2000" b="1" dirty="0">
              <a:solidFill>
                <a:schemeClr val="tx2"/>
              </a:solidFill>
              <a:latin typeface="Arial" pitchFamily="34" charset="0"/>
              <a:cs typeface="Arial" pitchFamily="34" charset="0"/>
            </a:endParaRPr>
          </a:p>
        </p:txBody>
      </p:sp>
      <p:sp>
        <p:nvSpPr>
          <p:cNvPr id="5" name="TextBox 4"/>
          <p:cNvSpPr txBox="1"/>
          <p:nvPr/>
        </p:nvSpPr>
        <p:spPr>
          <a:xfrm>
            <a:off x="1214414" y="4143380"/>
            <a:ext cx="1357322" cy="707886"/>
          </a:xfrm>
          <a:prstGeom prst="rect">
            <a:avLst/>
          </a:prstGeom>
          <a:noFill/>
        </p:spPr>
        <p:txBody>
          <a:bodyPr wrap="square" rtlCol="1">
            <a:spAutoFit/>
          </a:bodyPr>
          <a:lstStyle/>
          <a:p>
            <a:r>
              <a:rPr lang="he-IL" sz="2000" b="1" dirty="0" smtClean="0">
                <a:solidFill>
                  <a:schemeClr val="tx2"/>
                </a:solidFill>
                <a:latin typeface="Arial" pitchFamily="34" charset="0"/>
                <a:cs typeface="Arial" pitchFamily="34" charset="0"/>
              </a:rPr>
              <a:t>תוספת קשר כפול</a:t>
            </a:r>
            <a:endParaRPr lang="he-IL" sz="2000" b="1" dirty="0">
              <a:solidFill>
                <a:schemeClr val="tx2"/>
              </a:solidFill>
              <a:latin typeface="Arial" pitchFamily="34" charset="0"/>
              <a:cs typeface="Arial" pitchFamily="34" charset="0"/>
            </a:endParaRPr>
          </a:p>
        </p:txBody>
      </p:sp>
      <p:sp>
        <p:nvSpPr>
          <p:cNvPr id="6" name="TextBox 5"/>
          <p:cNvSpPr txBox="1"/>
          <p:nvPr/>
        </p:nvSpPr>
        <p:spPr>
          <a:xfrm>
            <a:off x="1000100" y="5214950"/>
            <a:ext cx="1571636" cy="707886"/>
          </a:xfrm>
          <a:prstGeom prst="rect">
            <a:avLst/>
          </a:prstGeom>
          <a:noFill/>
        </p:spPr>
        <p:txBody>
          <a:bodyPr wrap="square" rtlCol="1">
            <a:spAutoFit/>
          </a:bodyPr>
          <a:lstStyle/>
          <a:p>
            <a:r>
              <a:rPr lang="he-IL" sz="2000" b="1" dirty="0" smtClean="0">
                <a:solidFill>
                  <a:schemeClr val="tx2"/>
                </a:solidFill>
                <a:latin typeface="Arial" pitchFamily="34" charset="0"/>
                <a:cs typeface="Arial" pitchFamily="34" charset="0"/>
              </a:rPr>
              <a:t>תוספת שני אטומי פחמן</a:t>
            </a:r>
            <a:endParaRPr lang="he-IL" sz="2000" b="1" dirty="0">
              <a:solidFill>
                <a:schemeClr val="tx2"/>
              </a:solidFill>
              <a:latin typeface="Arial" pitchFamily="34" charset="0"/>
              <a:cs typeface="Arial" pitchFamily="34" charset="0"/>
            </a:endParaRPr>
          </a:p>
        </p:txBody>
      </p:sp>
      <p:sp>
        <p:nvSpPr>
          <p:cNvPr id="7" name="Action Button: Forward or Next 6">
            <a:hlinkClick r:id="" action="ppaction://hlinkshowjump?jump=previousslide" highlightClick="1"/>
          </p:cNvPr>
          <p:cNvSpPr/>
          <p:nvPr/>
        </p:nvSpPr>
        <p:spPr>
          <a:xfrm>
            <a:off x="7929586" y="6286520"/>
            <a:ext cx="571504" cy="285752"/>
          </a:xfrm>
          <a:prstGeom prst="actionButtonForwardNex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357290" y="571480"/>
            <a:ext cx="6787435" cy="646331"/>
          </a:xfrm>
          <a:prstGeom prst="rect">
            <a:avLst/>
          </a:prstGeom>
          <a:noFill/>
          <a:ln w="9525">
            <a:noFill/>
            <a:miter lim="800000"/>
            <a:headEnd/>
            <a:tailEnd/>
          </a:ln>
          <a:effectLst/>
        </p:spPr>
        <p:txBody>
          <a:bodyPr wrap="none">
            <a:spAutoFit/>
            <a:scene3d>
              <a:camera prst="orthographicFront"/>
              <a:lightRig rig="threePt" dir="t"/>
            </a:scene3d>
            <a:sp3d extrusionH="57150">
              <a:bevelT w="38100" h="38100"/>
            </a:sp3d>
          </a:bodyPr>
          <a:lstStyle/>
          <a:p>
            <a:pPr algn="ctr"/>
            <a:r>
              <a:rPr lang="he-IL" sz="3600" b="1" dirty="0" smtClean="0">
                <a:solidFill>
                  <a:srgbClr val="CC3300"/>
                </a:solidFill>
                <a:effectLst>
                  <a:outerShdw blurRad="38100" dist="38100" dir="2700000" algn="tl">
                    <a:srgbClr val="000000">
                      <a:alpha val="43137"/>
                    </a:srgbClr>
                  </a:outerShdw>
                </a:effectLst>
                <a:cs typeface="+mj-cs"/>
              </a:rPr>
              <a:t>מקורות לחומצות אומגה 3 ואומגה 6</a:t>
            </a:r>
            <a:endParaRPr lang="he-IL" sz="3600" b="1" dirty="0">
              <a:solidFill>
                <a:srgbClr val="CC3300"/>
              </a:solidFill>
              <a:effectLst>
                <a:outerShdw blurRad="38100" dist="38100" dir="2700000" algn="tl">
                  <a:srgbClr val="000000">
                    <a:alpha val="43137"/>
                  </a:srgbClr>
                </a:outerShdw>
              </a:effectLst>
              <a:cs typeface="+mj-cs"/>
            </a:endParaRPr>
          </a:p>
        </p:txBody>
      </p:sp>
      <p:grpSp>
        <p:nvGrpSpPr>
          <p:cNvPr id="15" name="Group 14"/>
          <p:cNvGrpSpPr/>
          <p:nvPr/>
        </p:nvGrpSpPr>
        <p:grpSpPr>
          <a:xfrm>
            <a:off x="5357818" y="1428736"/>
            <a:ext cx="3143272" cy="5024452"/>
            <a:chOff x="5357818" y="1428736"/>
            <a:chExt cx="3143272" cy="5024452"/>
          </a:xfrm>
        </p:grpSpPr>
        <p:sp>
          <p:nvSpPr>
            <p:cNvPr id="8" name="Oval 7"/>
            <p:cNvSpPr/>
            <p:nvPr/>
          </p:nvSpPr>
          <p:spPr>
            <a:xfrm>
              <a:off x="5786446" y="1428736"/>
              <a:ext cx="2714644" cy="928694"/>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Text Box 5"/>
            <p:cNvSpPr txBox="1">
              <a:spLocks noChangeArrowheads="1"/>
            </p:cNvSpPr>
            <p:nvPr/>
          </p:nvSpPr>
          <p:spPr bwMode="auto">
            <a:xfrm>
              <a:off x="6429388" y="1571612"/>
              <a:ext cx="1779541" cy="52322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scene3d>
                <a:camera prst="orthographicFront"/>
                <a:lightRig rig="threePt" dir="t"/>
              </a:scene3d>
              <a:sp3d extrusionH="57150">
                <a:bevelT w="38100" h="38100"/>
              </a:sp3d>
            </a:bodyPr>
            <a:lstStyle/>
            <a:p>
              <a:pPr algn="ctr"/>
              <a:r>
                <a:rPr lang="he-IL" sz="2800" b="1" dirty="0" smtClean="0">
                  <a:solidFill>
                    <a:srgbClr val="0070C0"/>
                  </a:solidFill>
                  <a:cs typeface="+mj-cs"/>
                </a:rPr>
                <a:t>אומגה 6</a:t>
              </a:r>
              <a:endParaRPr lang="he-IL" sz="2800" b="1" dirty="0">
                <a:solidFill>
                  <a:srgbClr val="0070C0"/>
                </a:solidFill>
                <a:cs typeface="+mj-cs"/>
              </a:endParaRPr>
            </a:p>
          </p:txBody>
        </p:sp>
        <p:sp>
          <p:nvSpPr>
            <p:cNvPr id="5" name="Text Box 5"/>
            <p:cNvSpPr txBox="1">
              <a:spLocks noChangeArrowheads="1"/>
            </p:cNvSpPr>
            <p:nvPr/>
          </p:nvSpPr>
          <p:spPr bwMode="auto">
            <a:xfrm>
              <a:off x="6429388" y="3251674"/>
              <a:ext cx="1779541" cy="2677656"/>
            </a:xfrm>
            <a:prstGeom prst="rect">
              <a:avLst/>
            </a:prstGeom>
            <a:noFill/>
            <a:ln w="9525">
              <a:noFill/>
              <a:miter lim="800000"/>
              <a:headEnd/>
              <a:tailEnd/>
            </a:ln>
            <a:effectLst/>
          </p:spPr>
          <p:txBody>
            <a:bodyPr wrap="square">
              <a:spAutoFit/>
              <a:scene3d>
                <a:camera prst="orthographicFront"/>
                <a:lightRig rig="threePt" dir="t"/>
              </a:scene3d>
              <a:sp3d extrusionH="57150">
                <a:bevelT w="38100" h="38100"/>
              </a:sp3d>
            </a:bodyPr>
            <a:lstStyle/>
            <a:p>
              <a:r>
                <a:rPr lang="he-IL" sz="2400" b="1" dirty="0" smtClean="0">
                  <a:solidFill>
                    <a:srgbClr val="003399"/>
                  </a:solidFill>
                  <a:cs typeface="+mj-cs"/>
                </a:rPr>
                <a:t>רוב השמנים הצמחיים, בעיקר שמן סויה, תירס, חמניות, שומשום, טחינה ועוד</a:t>
              </a:r>
              <a:endParaRPr lang="he-IL" sz="2400" b="1" dirty="0">
                <a:solidFill>
                  <a:srgbClr val="003399"/>
                </a:solidFill>
                <a:cs typeface="+mj-cs"/>
              </a:endParaRPr>
            </a:p>
          </p:txBody>
        </p:sp>
        <p:sp>
          <p:nvSpPr>
            <p:cNvPr id="10" name="Down Arrow 9"/>
            <p:cNvSpPr/>
            <p:nvPr/>
          </p:nvSpPr>
          <p:spPr>
            <a:xfrm>
              <a:off x="7072330" y="2357430"/>
              <a:ext cx="500066" cy="785818"/>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2" name="Picture 8"/>
            <p:cNvPicPr>
              <a:picLocks noChangeAspect="1" noChangeArrowheads="1"/>
            </p:cNvPicPr>
            <p:nvPr/>
          </p:nvPicPr>
          <p:blipFill>
            <a:blip r:embed="rId2" cstate="print">
              <a:clrChange>
                <a:clrFrom>
                  <a:srgbClr val="F7EEF3"/>
                </a:clrFrom>
                <a:clrTo>
                  <a:srgbClr val="F7EEF3">
                    <a:alpha val="0"/>
                  </a:srgbClr>
                </a:clrTo>
              </a:clrChange>
              <a:lum contrast="6000"/>
            </a:blip>
            <a:srcRect l="26828" r="31720"/>
            <a:stretch>
              <a:fillRect/>
            </a:stretch>
          </p:blipFill>
          <p:spPr bwMode="auto">
            <a:xfrm>
              <a:off x="5357818" y="3500438"/>
              <a:ext cx="1223963" cy="2952750"/>
            </a:xfrm>
            <a:prstGeom prst="rect">
              <a:avLst/>
            </a:prstGeom>
            <a:noFill/>
            <a:ln w="9525">
              <a:noFill/>
              <a:miter lim="800000"/>
              <a:headEnd/>
              <a:tailEnd/>
            </a:ln>
          </p:spPr>
        </p:pic>
      </p:grpSp>
      <p:grpSp>
        <p:nvGrpSpPr>
          <p:cNvPr id="16" name="Group 15"/>
          <p:cNvGrpSpPr/>
          <p:nvPr/>
        </p:nvGrpSpPr>
        <p:grpSpPr>
          <a:xfrm>
            <a:off x="71406" y="1428736"/>
            <a:ext cx="4929222" cy="5429264"/>
            <a:chOff x="71406" y="1428736"/>
            <a:chExt cx="4929222" cy="5429264"/>
          </a:xfrm>
        </p:grpSpPr>
        <p:sp>
          <p:nvSpPr>
            <p:cNvPr id="9" name="Oval 8"/>
            <p:cNvSpPr/>
            <p:nvPr/>
          </p:nvSpPr>
          <p:spPr>
            <a:xfrm>
              <a:off x="1285852" y="1428736"/>
              <a:ext cx="2714644" cy="928694"/>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 name="Text Box 5"/>
            <p:cNvSpPr txBox="1">
              <a:spLocks noChangeArrowheads="1"/>
            </p:cNvSpPr>
            <p:nvPr/>
          </p:nvSpPr>
          <p:spPr bwMode="auto">
            <a:xfrm>
              <a:off x="1857356" y="1571612"/>
              <a:ext cx="1779541" cy="52322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scene3d>
                <a:camera prst="orthographicFront"/>
                <a:lightRig rig="threePt" dir="t"/>
              </a:scene3d>
              <a:sp3d extrusionH="57150">
                <a:bevelT w="38100" h="38100"/>
              </a:sp3d>
            </a:bodyPr>
            <a:lstStyle/>
            <a:p>
              <a:pPr algn="ctr"/>
              <a:r>
                <a:rPr lang="he-IL" sz="2800" b="1" dirty="0" smtClean="0">
                  <a:solidFill>
                    <a:srgbClr val="0070C0"/>
                  </a:solidFill>
                  <a:cs typeface="+mj-cs"/>
                </a:rPr>
                <a:t>אומגה 3</a:t>
              </a:r>
              <a:endParaRPr lang="he-IL" sz="2800" b="1" dirty="0">
                <a:solidFill>
                  <a:srgbClr val="0070C0"/>
                </a:solidFill>
                <a:cs typeface="+mj-cs"/>
              </a:endParaRPr>
            </a:p>
          </p:txBody>
        </p:sp>
        <p:sp>
          <p:nvSpPr>
            <p:cNvPr id="6" name="Text Box 5"/>
            <p:cNvSpPr txBox="1">
              <a:spLocks noChangeArrowheads="1"/>
            </p:cNvSpPr>
            <p:nvPr/>
          </p:nvSpPr>
          <p:spPr bwMode="auto">
            <a:xfrm>
              <a:off x="928662" y="3251674"/>
              <a:ext cx="3422615" cy="1569660"/>
            </a:xfrm>
            <a:prstGeom prst="rect">
              <a:avLst/>
            </a:prstGeom>
            <a:noFill/>
            <a:ln w="9525">
              <a:noFill/>
              <a:miter lim="800000"/>
              <a:headEnd/>
              <a:tailEnd/>
            </a:ln>
            <a:effectLst/>
          </p:spPr>
          <p:txBody>
            <a:bodyPr wrap="square">
              <a:spAutoFit/>
              <a:scene3d>
                <a:camera prst="orthographicFront"/>
                <a:lightRig rig="threePt" dir="t"/>
              </a:scene3d>
              <a:sp3d extrusionH="57150">
                <a:bevelT w="38100" h="38100"/>
              </a:sp3d>
            </a:bodyPr>
            <a:lstStyle/>
            <a:p>
              <a:r>
                <a:rPr lang="he-IL" sz="2400" b="1" dirty="0" smtClean="0">
                  <a:solidFill>
                    <a:srgbClr val="003399"/>
                  </a:solidFill>
                  <a:cs typeface="+mj-cs"/>
                </a:rPr>
                <a:t>החומצות הקצרות </a:t>
              </a:r>
              <a:r>
                <a:rPr lang="en-US" sz="2400" b="1" dirty="0">
                  <a:solidFill>
                    <a:srgbClr val="003399"/>
                  </a:solidFill>
                  <a:latin typeface="Arial" pitchFamily="34" charset="0"/>
                  <a:cs typeface="Arial" pitchFamily="34" charset="0"/>
                </a:rPr>
                <a:t>(ALA</a:t>
              </a:r>
              <a:r>
                <a:rPr lang="en-US" sz="2400" b="1" dirty="0" smtClean="0">
                  <a:solidFill>
                    <a:srgbClr val="003399"/>
                  </a:solidFill>
                  <a:cs typeface="+mj-cs"/>
                </a:rPr>
                <a:t>)</a:t>
              </a:r>
            </a:p>
            <a:p>
              <a:pPr>
                <a:buClr>
                  <a:srgbClr val="C00000"/>
                </a:buClr>
                <a:buFont typeface="Wingdings" pitchFamily="2" charset="2"/>
                <a:buChar char="ü"/>
              </a:pPr>
              <a:r>
                <a:rPr lang="he-IL" sz="2400" b="1" dirty="0" smtClean="0">
                  <a:solidFill>
                    <a:srgbClr val="003399"/>
                  </a:solidFill>
                  <a:cs typeface="+mj-cs"/>
                </a:rPr>
                <a:t> זרעי </a:t>
              </a:r>
              <a:r>
                <a:rPr lang="he-IL" sz="2400" b="1" dirty="0" err="1" smtClean="0">
                  <a:solidFill>
                    <a:srgbClr val="003399"/>
                  </a:solidFill>
                  <a:cs typeface="+mj-cs"/>
                </a:rPr>
                <a:t>פישתן</a:t>
              </a:r>
              <a:endParaRPr lang="he-IL" sz="2400" b="1" dirty="0" smtClean="0">
                <a:solidFill>
                  <a:srgbClr val="003399"/>
                </a:solidFill>
                <a:cs typeface="+mj-cs"/>
              </a:endParaRPr>
            </a:p>
            <a:p>
              <a:pPr>
                <a:buClr>
                  <a:srgbClr val="C00000"/>
                </a:buClr>
                <a:buFont typeface="Wingdings" pitchFamily="2" charset="2"/>
                <a:buChar char="ü"/>
              </a:pPr>
              <a:r>
                <a:rPr lang="he-IL" sz="2400" b="1" dirty="0" smtClean="0">
                  <a:solidFill>
                    <a:srgbClr val="003399"/>
                  </a:solidFill>
                  <a:cs typeface="+mj-cs"/>
                </a:rPr>
                <a:t> אגוזי מלך</a:t>
              </a:r>
            </a:p>
            <a:p>
              <a:pPr>
                <a:buClr>
                  <a:srgbClr val="C00000"/>
                </a:buClr>
                <a:buFont typeface="Wingdings" pitchFamily="2" charset="2"/>
                <a:buChar char="ü"/>
              </a:pPr>
              <a:r>
                <a:rPr lang="he-IL" sz="2400" b="1" dirty="0" smtClean="0">
                  <a:solidFill>
                    <a:srgbClr val="003399"/>
                  </a:solidFill>
                  <a:cs typeface="+mj-cs"/>
                </a:rPr>
                <a:t> שמן קנולה</a:t>
              </a:r>
            </a:p>
          </p:txBody>
        </p:sp>
        <p:sp>
          <p:nvSpPr>
            <p:cNvPr id="7" name="Text Box 5"/>
            <p:cNvSpPr txBox="1">
              <a:spLocks noChangeArrowheads="1"/>
            </p:cNvSpPr>
            <p:nvPr/>
          </p:nvSpPr>
          <p:spPr bwMode="auto">
            <a:xfrm>
              <a:off x="71406" y="4943315"/>
              <a:ext cx="4929222" cy="1200329"/>
            </a:xfrm>
            <a:prstGeom prst="rect">
              <a:avLst/>
            </a:prstGeom>
            <a:noFill/>
            <a:ln w="9525">
              <a:noFill/>
              <a:miter lim="800000"/>
              <a:headEnd/>
              <a:tailEnd/>
            </a:ln>
            <a:effectLst/>
          </p:spPr>
          <p:txBody>
            <a:bodyPr wrap="square">
              <a:spAutoFit/>
              <a:scene3d>
                <a:camera prst="orthographicFront"/>
                <a:lightRig rig="threePt" dir="t"/>
              </a:scene3d>
              <a:sp3d extrusionH="57150">
                <a:bevelT w="38100" h="38100"/>
              </a:sp3d>
            </a:bodyPr>
            <a:lstStyle/>
            <a:p>
              <a:r>
                <a:rPr lang="he-IL" sz="2400" b="1" dirty="0" smtClean="0">
                  <a:solidFill>
                    <a:srgbClr val="003399"/>
                  </a:solidFill>
                  <a:cs typeface="+mj-cs"/>
                </a:rPr>
                <a:t>החומצות הארוכות</a:t>
              </a:r>
              <a:r>
                <a:rPr lang="he-IL" sz="2400" b="1" dirty="0">
                  <a:solidFill>
                    <a:srgbClr val="003399"/>
                  </a:solidFill>
                  <a:latin typeface="Arial" pitchFamily="34" charset="0"/>
                  <a:cs typeface="Arial" pitchFamily="34" charset="0"/>
                </a:rPr>
                <a:t> </a:t>
              </a:r>
              <a:r>
                <a:rPr lang="en-US" sz="2400" b="1" dirty="0">
                  <a:solidFill>
                    <a:srgbClr val="003399"/>
                  </a:solidFill>
                  <a:latin typeface="Arial" pitchFamily="34" charset="0"/>
                  <a:cs typeface="Arial" pitchFamily="34" charset="0"/>
                </a:rPr>
                <a:t>EPA</a:t>
              </a:r>
              <a:r>
                <a:rPr lang="en-US" sz="2400" b="1" dirty="0" smtClean="0">
                  <a:solidFill>
                    <a:srgbClr val="003399"/>
                  </a:solidFill>
                  <a:latin typeface="Arial" pitchFamily="34" charset="0"/>
                  <a:cs typeface="Arial" pitchFamily="34" charset="0"/>
                </a:rPr>
                <a:t>)</a:t>
              </a:r>
              <a:r>
                <a:rPr lang="he-IL" sz="2400" b="1" dirty="0" smtClean="0">
                  <a:solidFill>
                    <a:srgbClr val="003399"/>
                  </a:solidFill>
                  <a:latin typeface="Arial" pitchFamily="34" charset="0"/>
                  <a:cs typeface="Arial" pitchFamily="34" charset="0"/>
                </a:rPr>
                <a:t> ו- </a:t>
              </a:r>
              <a:r>
                <a:rPr lang="en-US" sz="2400" b="1" dirty="0" smtClean="0">
                  <a:solidFill>
                    <a:srgbClr val="003399"/>
                  </a:solidFill>
                  <a:latin typeface="Arial" pitchFamily="34" charset="0"/>
                  <a:cs typeface="Arial" pitchFamily="34" charset="0"/>
                </a:rPr>
                <a:t>(DHA</a:t>
              </a:r>
            </a:p>
            <a:p>
              <a:pPr>
                <a:buClr>
                  <a:srgbClr val="C00000"/>
                </a:buClr>
                <a:buFont typeface="Wingdings" pitchFamily="2" charset="2"/>
                <a:buChar char="ü"/>
              </a:pPr>
              <a:r>
                <a:rPr lang="he-IL" sz="2400" b="1" dirty="0" smtClean="0">
                  <a:solidFill>
                    <a:srgbClr val="003399"/>
                  </a:solidFill>
                  <a:cs typeface="+mj-cs"/>
                </a:rPr>
                <a:t> דגי </a:t>
              </a:r>
              <a:r>
                <a:rPr lang="he-IL" sz="2400" b="1" dirty="0">
                  <a:solidFill>
                    <a:srgbClr val="003399"/>
                  </a:solidFill>
                  <a:cs typeface="+mj-cs"/>
                </a:rPr>
                <a:t>ים: סלמון, טונה, בקלה </a:t>
              </a:r>
              <a:r>
                <a:rPr lang="he-IL" sz="2400" b="1" dirty="0" err="1">
                  <a:solidFill>
                    <a:srgbClr val="003399"/>
                  </a:solidFill>
                  <a:cs typeface="+mj-cs"/>
                </a:rPr>
                <a:t>והליבוט</a:t>
              </a:r>
              <a:endParaRPr lang="he-IL" sz="2400" b="1" dirty="0">
                <a:solidFill>
                  <a:srgbClr val="003399"/>
                </a:solidFill>
                <a:cs typeface="+mj-cs"/>
              </a:endParaRPr>
            </a:p>
            <a:p>
              <a:pPr>
                <a:buClr>
                  <a:srgbClr val="C00000"/>
                </a:buClr>
                <a:buFont typeface="Wingdings" pitchFamily="2" charset="2"/>
                <a:buChar char="ü"/>
              </a:pPr>
              <a:r>
                <a:rPr lang="he-IL" sz="2400" b="1" dirty="0" smtClean="0">
                  <a:solidFill>
                    <a:srgbClr val="003399"/>
                  </a:solidFill>
                  <a:cs typeface="+mj-cs"/>
                </a:rPr>
                <a:t> דגי </a:t>
              </a:r>
              <a:r>
                <a:rPr lang="he-IL" sz="2400" b="1" dirty="0">
                  <a:solidFill>
                    <a:srgbClr val="003399"/>
                  </a:solidFill>
                  <a:cs typeface="+mj-cs"/>
                </a:rPr>
                <a:t>בריכה: פורל, מוסר, לברק ובס</a:t>
              </a:r>
            </a:p>
          </p:txBody>
        </p:sp>
        <p:sp>
          <p:nvSpPr>
            <p:cNvPr id="11" name="Down Arrow 10"/>
            <p:cNvSpPr/>
            <p:nvPr/>
          </p:nvSpPr>
          <p:spPr>
            <a:xfrm>
              <a:off x="2428860" y="2357430"/>
              <a:ext cx="500066" cy="785818"/>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5362"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57224" y="3643314"/>
              <a:ext cx="1181100" cy="1181100"/>
            </a:xfrm>
            <a:prstGeom prst="rect">
              <a:avLst/>
            </a:prstGeom>
            <a:noFill/>
            <a:ln w="9525">
              <a:noFill/>
              <a:miter lim="800000"/>
              <a:headEnd/>
              <a:tailEnd/>
            </a:ln>
          </p:spPr>
        </p:pic>
        <p:pic>
          <p:nvPicPr>
            <p:cNvPr id="15363" name="Picture 3"/>
            <p:cNvPicPr>
              <a:picLocks noChangeAspect="1" noChangeArrowheads="1"/>
            </p:cNvPicPr>
            <p:nvPr/>
          </p:nvPicPr>
          <p:blipFill>
            <a:blip r:embed="rId4" cstate="print"/>
            <a:srcRect/>
            <a:stretch>
              <a:fillRect/>
            </a:stretch>
          </p:blipFill>
          <p:spPr bwMode="auto">
            <a:xfrm>
              <a:off x="2071670" y="6029325"/>
              <a:ext cx="1238250" cy="828675"/>
            </a:xfrm>
            <a:prstGeom prst="rect">
              <a:avLst/>
            </a:prstGeom>
            <a:noFill/>
            <a:ln w="9525">
              <a:noFill/>
              <a:miter lim="800000"/>
              <a:headEnd/>
              <a:tailEnd/>
            </a:ln>
          </p:spPr>
        </p:pic>
      </p:gr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1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3380277" y="571480"/>
            <a:ext cx="2757486" cy="646331"/>
          </a:xfrm>
          <a:prstGeom prst="rect">
            <a:avLst/>
          </a:prstGeom>
          <a:noFill/>
          <a:ln w="9525">
            <a:noFill/>
            <a:miter lim="800000"/>
            <a:headEnd/>
            <a:tailEnd/>
          </a:ln>
          <a:effectLst/>
        </p:spPr>
        <p:txBody>
          <a:bodyPr wrap="none">
            <a:spAutoFit/>
            <a:scene3d>
              <a:camera prst="orthographicFront"/>
              <a:lightRig rig="threePt" dir="t"/>
            </a:scene3d>
            <a:sp3d extrusionH="57150">
              <a:bevelT w="38100" h="38100"/>
            </a:sp3d>
          </a:bodyPr>
          <a:lstStyle/>
          <a:p>
            <a:pPr algn="ctr"/>
            <a:r>
              <a:rPr lang="he-IL" sz="3600" b="1" dirty="0" smtClean="0">
                <a:solidFill>
                  <a:srgbClr val="CC3300"/>
                </a:solidFill>
                <a:effectLst>
                  <a:outerShdw blurRad="38100" dist="38100" dir="2700000" algn="tl">
                    <a:srgbClr val="000000">
                      <a:alpha val="43137"/>
                    </a:srgbClr>
                  </a:outerShdw>
                </a:effectLst>
                <a:cs typeface="+mj-cs"/>
              </a:rPr>
              <a:t>איפה הבעיה?</a:t>
            </a:r>
            <a:endParaRPr lang="he-IL" sz="3600" b="1" dirty="0">
              <a:solidFill>
                <a:srgbClr val="CC3300"/>
              </a:solidFill>
              <a:effectLst>
                <a:outerShdw blurRad="38100" dist="38100" dir="2700000" algn="tl">
                  <a:srgbClr val="000000">
                    <a:alpha val="43137"/>
                  </a:srgbClr>
                </a:outerShdw>
              </a:effectLst>
              <a:cs typeface="+mj-cs"/>
            </a:endParaRPr>
          </a:p>
        </p:txBody>
      </p:sp>
      <p:sp>
        <p:nvSpPr>
          <p:cNvPr id="3" name="Text Box 5"/>
          <p:cNvSpPr txBox="1">
            <a:spLocks noChangeArrowheads="1"/>
          </p:cNvSpPr>
          <p:nvPr/>
        </p:nvSpPr>
        <p:spPr bwMode="auto">
          <a:xfrm>
            <a:off x="785786" y="1643050"/>
            <a:ext cx="7500990" cy="1569660"/>
          </a:xfrm>
          <a:prstGeom prst="rect">
            <a:avLst/>
          </a:prstGeom>
          <a:noFill/>
          <a:ln w="9525">
            <a:noFill/>
            <a:miter lim="800000"/>
            <a:headEnd/>
            <a:tailEnd/>
          </a:ln>
          <a:effectLst/>
        </p:spPr>
        <p:txBody>
          <a:bodyPr wrap="square">
            <a:spAutoFit/>
            <a:scene3d>
              <a:camera prst="orthographicFront"/>
              <a:lightRig rig="threePt" dir="t"/>
            </a:scene3d>
            <a:sp3d extrusionH="57150">
              <a:bevelT w="38100" h="38100"/>
            </a:sp3d>
          </a:bodyPr>
          <a:lstStyle/>
          <a:p>
            <a:r>
              <a:rPr lang="he-IL" sz="2400" b="1" dirty="0" smtClean="0">
                <a:solidFill>
                  <a:srgbClr val="003399"/>
                </a:solidFill>
                <a:cs typeface="+mj-cs"/>
              </a:rPr>
              <a:t>אבותינו הגנטיים אכלו יחס שווה של אומגה 3 ואומגה 6. את האומגה 3 הם קיבלו ממזונות מהים ומעשבים שונים. נוסף לכך, גם בעלי החיים שאכלו ניזונו גם הם מעשבים המכילים אומגה 3 כך </a:t>
            </a:r>
            <a:r>
              <a:rPr lang="he-IL" sz="2400" b="1" dirty="0" err="1" smtClean="0">
                <a:solidFill>
                  <a:srgbClr val="003399"/>
                </a:solidFill>
                <a:cs typeface="+mj-cs"/>
              </a:rPr>
              <a:t>שבעקיפין</a:t>
            </a:r>
            <a:r>
              <a:rPr lang="he-IL" sz="2400" b="1" dirty="0" smtClean="0">
                <a:solidFill>
                  <a:srgbClr val="003399"/>
                </a:solidFill>
                <a:cs typeface="+mj-cs"/>
              </a:rPr>
              <a:t> גם תרמו חומצה זו לגופם.</a:t>
            </a:r>
            <a:endParaRPr lang="he-IL" sz="2400" b="1" dirty="0">
              <a:solidFill>
                <a:srgbClr val="003399"/>
              </a:solidFill>
              <a:cs typeface="+mj-cs"/>
            </a:endParaRPr>
          </a:p>
        </p:txBody>
      </p:sp>
      <p:sp>
        <p:nvSpPr>
          <p:cNvPr id="4" name="Text Box 5"/>
          <p:cNvSpPr txBox="1">
            <a:spLocks noChangeArrowheads="1"/>
          </p:cNvSpPr>
          <p:nvPr/>
        </p:nvSpPr>
        <p:spPr bwMode="auto">
          <a:xfrm>
            <a:off x="928662" y="3571876"/>
            <a:ext cx="7500990" cy="2308324"/>
          </a:xfrm>
          <a:prstGeom prst="rect">
            <a:avLst/>
          </a:prstGeom>
          <a:noFill/>
          <a:ln w="9525">
            <a:noFill/>
            <a:miter lim="800000"/>
            <a:headEnd/>
            <a:tailEnd/>
          </a:ln>
          <a:effectLst/>
        </p:spPr>
        <p:txBody>
          <a:bodyPr wrap="square">
            <a:spAutoFit/>
            <a:scene3d>
              <a:camera prst="orthographicFront"/>
              <a:lightRig rig="threePt" dir="t"/>
            </a:scene3d>
            <a:sp3d extrusionH="57150">
              <a:bevelT w="38100" h="38100"/>
            </a:sp3d>
          </a:bodyPr>
          <a:lstStyle/>
          <a:p>
            <a:r>
              <a:rPr lang="he-IL" sz="2400" b="1" dirty="0">
                <a:solidFill>
                  <a:srgbClr val="003399"/>
                </a:solidFill>
                <a:cs typeface="+mj-cs"/>
              </a:rPr>
              <a:t>האדם המודרני שינה את שרשרת המזון. אנחנו צורכים יותר שמן סויה ותירס (העשירים באומגה 6), הבקר הפסיק לקבל מרעה טבעי אלא בעיקר מזון על בסיס תירס, חיטה וסויה. </a:t>
            </a:r>
          </a:p>
          <a:p>
            <a:r>
              <a:rPr lang="he-IL" sz="2400" b="1" dirty="0">
                <a:solidFill>
                  <a:srgbClr val="003399"/>
                </a:solidFill>
                <a:cs typeface="+mj-cs"/>
              </a:rPr>
              <a:t>ההמלצות לאכול פחות שומן מן החי ויותר מן </a:t>
            </a:r>
            <a:r>
              <a:rPr lang="he-IL" sz="2400" b="1" dirty="0" smtClean="0">
                <a:solidFill>
                  <a:srgbClr val="003399"/>
                </a:solidFill>
                <a:cs typeface="+mj-cs"/>
              </a:rPr>
              <a:t>הצומח </a:t>
            </a:r>
            <a:r>
              <a:rPr lang="he-IL" sz="2400" b="1" dirty="0">
                <a:solidFill>
                  <a:srgbClr val="003399"/>
                </a:solidFill>
                <a:cs typeface="+mj-cs"/>
              </a:rPr>
              <a:t>נכונות אך הגבירו את צריכת המזונות העשירים </a:t>
            </a:r>
            <a:r>
              <a:rPr lang="he-IL" sz="2400" b="1" dirty="0" smtClean="0">
                <a:solidFill>
                  <a:srgbClr val="003399"/>
                </a:solidFill>
                <a:cs typeface="+mj-cs"/>
              </a:rPr>
              <a:t>בחומצות </a:t>
            </a:r>
            <a:r>
              <a:rPr lang="he-IL" sz="2400" b="1" dirty="0">
                <a:solidFill>
                  <a:srgbClr val="003399"/>
                </a:solidFill>
                <a:cs typeface="+mj-cs"/>
              </a:rPr>
              <a:t>אומגה 6 על חשבון חומצות אומגה 3.</a:t>
            </a:r>
            <a:endParaRPr lang="he-IL" sz="2400" b="1" dirty="0">
              <a:solidFill>
                <a:srgbClr val="003399"/>
              </a:solidFill>
              <a:cs typeface="+mj-cs"/>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Left)">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808004" y="571480"/>
            <a:ext cx="3902030" cy="646331"/>
          </a:xfrm>
          <a:prstGeom prst="rect">
            <a:avLst/>
          </a:prstGeom>
          <a:noFill/>
          <a:ln w="9525">
            <a:noFill/>
            <a:miter lim="800000"/>
            <a:headEnd/>
            <a:tailEnd/>
          </a:ln>
          <a:effectLst/>
        </p:spPr>
        <p:txBody>
          <a:bodyPr wrap="none">
            <a:spAutoFit/>
            <a:scene3d>
              <a:camera prst="orthographicFront"/>
              <a:lightRig rig="threePt" dir="t"/>
            </a:scene3d>
            <a:sp3d extrusionH="57150">
              <a:bevelT w="38100" h="38100"/>
            </a:sp3d>
          </a:bodyPr>
          <a:lstStyle/>
          <a:p>
            <a:pPr algn="ctr"/>
            <a:r>
              <a:rPr lang="he-IL" sz="3600" b="1" dirty="0" err="1" smtClean="0">
                <a:solidFill>
                  <a:srgbClr val="CC3300"/>
                </a:solidFill>
                <a:effectLst>
                  <a:outerShdw blurRad="38100" dist="38100" dir="2700000" algn="tl">
                    <a:srgbClr val="000000">
                      <a:alpha val="43137"/>
                    </a:srgbClr>
                  </a:outerShdw>
                </a:effectLst>
                <a:cs typeface="+mj-cs"/>
              </a:rPr>
              <a:t>הכל</a:t>
            </a:r>
            <a:r>
              <a:rPr lang="he-IL" sz="3600" b="1" dirty="0" smtClean="0">
                <a:solidFill>
                  <a:srgbClr val="CC3300"/>
                </a:solidFill>
                <a:effectLst>
                  <a:outerShdw blurRad="38100" dist="38100" dir="2700000" algn="tl">
                    <a:srgbClr val="000000">
                      <a:alpha val="43137"/>
                    </a:srgbClr>
                  </a:outerShdw>
                </a:effectLst>
                <a:cs typeface="+mj-cs"/>
              </a:rPr>
              <a:t> עניין של איזון...</a:t>
            </a:r>
            <a:endParaRPr lang="he-IL" sz="3600" b="1" dirty="0">
              <a:solidFill>
                <a:srgbClr val="CC3300"/>
              </a:solidFill>
              <a:effectLst>
                <a:outerShdw blurRad="38100" dist="38100" dir="2700000" algn="tl">
                  <a:srgbClr val="000000">
                    <a:alpha val="43137"/>
                  </a:srgbClr>
                </a:outerShdw>
              </a:effectLst>
              <a:cs typeface="+mj-cs"/>
            </a:endParaRPr>
          </a:p>
        </p:txBody>
      </p:sp>
      <p:sp>
        <p:nvSpPr>
          <p:cNvPr id="3" name="Text Box 5"/>
          <p:cNvSpPr txBox="1">
            <a:spLocks noChangeArrowheads="1"/>
          </p:cNvSpPr>
          <p:nvPr/>
        </p:nvSpPr>
        <p:spPr bwMode="auto">
          <a:xfrm>
            <a:off x="785786" y="1643050"/>
            <a:ext cx="7500990" cy="4524315"/>
          </a:xfrm>
          <a:prstGeom prst="rect">
            <a:avLst/>
          </a:prstGeom>
          <a:noFill/>
          <a:ln w="9525">
            <a:noFill/>
            <a:miter lim="800000"/>
            <a:headEnd/>
            <a:tailEnd/>
          </a:ln>
          <a:effectLst/>
        </p:spPr>
        <p:txBody>
          <a:bodyPr wrap="square">
            <a:spAutoFit/>
            <a:scene3d>
              <a:camera prst="orthographicFront"/>
              <a:lightRig rig="threePt" dir="t"/>
            </a:scene3d>
            <a:sp3d extrusionH="57150">
              <a:bevelT w="38100" h="38100"/>
            </a:sp3d>
          </a:bodyPr>
          <a:lstStyle/>
          <a:p>
            <a:pPr>
              <a:lnSpc>
                <a:spcPct val="150000"/>
              </a:lnSpc>
            </a:pPr>
            <a:r>
              <a:rPr lang="he-IL" sz="2400" b="1" dirty="0" smtClean="0">
                <a:solidFill>
                  <a:srgbClr val="003399"/>
                </a:solidFill>
                <a:cs typeface="+mj-cs"/>
              </a:rPr>
              <a:t>מחקרים אנתרופולוגיים </a:t>
            </a:r>
            <a:r>
              <a:rPr lang="he-IL" sz="2400" b="1" dirty="0" err="1" smtClean="0">
                <a:solidFill>
                  <a:srgbClr val="003399"/>
                </a:solidFill>
                <a:cs typeface="+mj-cs"/>
              </a:rPr>
              <a:t>ואפידמיולוגיים</a:t>
            </a:r>
            <a:r>
              <a:rPr lang="he-IL" sz="2400" b="1" dirty="0" smtClean="0">
                <a:solidFill>
                  <a:srgbClr val="003399"/>
                </a:solidFill>
                <a:cs typeface="+mj-cs"/>
              </a:rPr>
              <a:t> שנערכו גילו כי בעבר נהגו בני האדם לצרוך אומגה 6 ואומגה 3 ביחס של 1:1. כיום, נוטים בעולם המערבי לצרוך חומצות אלו ביחס 1:15 לטובת אומגה 6. </a:t>
            </a:r>
          </a:p>
          <a:p>
            <a:pPr>
              <a:lnSpc>
                <a:spcPct val="150000"/>
              </a:lnSpc>
            </a:pPr>
            <a:endParaRPr lang="he-IL" sz="2400" b="1" dirty="0" smtClean="0">
              <a:solidFill>
                <a:srgbClr val="C00000"/>
              </a:solidFill>
              <a:cs typeface="+mj-cs"/>
            </a:endParaRPr>
          </a:p>
          <a:p>
            <a:pPr>
              <a:lnSpc>
                <a:spcPct val="150000"/>
              </a:lnSpc>
            </a:pPr>
            <a:r>
              <a:rPr lang="he-IL" sz="2400" b="1" dirty="0" smtClean="0">
                <a:solidFill>
                  <a:srgbClr val="C00000"/>
                </a:solidFill>
                <a:cs typeface="+mj-cs"/>
              </a:rPr>
              <a:t>היחס הבלתי מאוזן הזה </a:t>
            </a:r>
            <a:r>
              <a:rPr lang="he-IL" sz="2400" b="1" dirty="0" smtClean="0">
                <a:solidFill>
                  <a:srgbClr val="003399"/>
                </a:solidFill>
                <a:cs typeface="+mj-cs"/>
              </a:rPr>
              <a:t>נמצא קשור לסיכון מוגבר למחלות לב וכלי דם וכן לסוגי סרטן שונים, </a:t>
            </a:r>
            <a:r>
              <a:rPr lang="he-IL" sz="2400" b="1" dirty="0" err="1" smtClean="0">
                <a:solidFill>
                  <a:srgbClr val="003399"/>
                </a:solidFill>
                <a:cs typeface="+mj-cs"/>
              </a:rPr>
              <a:t>לאוסטאופורוזיס</a:t>
            </a:r>
            <a:r>
              <a:rPr lang="he-IL" sz="2400" b="1" dirty="0" smtClean="0">
                <a:solidFill>
                  <a:srgbClr val="003399"/>
                </a:solidFill>
                <a:cs typeface="+mj-cs"/>
              </a:rPr>
              <a:t> ולמחלות דלקתיות ואוטואימוניות שונות.</a:t>
            </a:r>
            <a:endParaRPr lang="he-IL" sz="2400" b="1" dirty="0">
              <a:solidFill>
                <a:srgbClr val="003399"/>
              </a:solidFill>
              <a:cs typeface="+mj-cs"/>
            </a:endParaRPr>
          </a:p>
        </p:txBody>
      </p:sp>
    </p:spTree>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857224" y="1500174"/>
            <a:ext cx="7500990" cy="4455835"/>
          </a:xfrm>
          <a:prstGeom prst="rect">
            <a:avLst/>
          </a:prstGeom>
          <a:noFill/>
          <a:ln w="9525">
            <a:noFill/>
            <a:miter lim="800000"/>
            <a:headEnd/>
            <a:tailEnd/>
          </a:ln>
          <a:effectLst/>
        </p:spPr>
        <p:txBody>
          <a:bodyPr wrap="square">
            <a:spAutoFit/>
            <a:scene3d>
              <a:camera prst="orthographicFront"/>
              <a:lightRig rig="threePt" dir="t"/>
            </a:scene3d>
            <a:sp3d extrusionH="57150">
              <a:bevelT w="38100" h="38100"/>
            </a:sp3d>
          </a:bodyPr>
          <a:lstStyle/>
          <a:p>
            <a:pPr>
              <a:lnSpc>
                <a:spcPct val="150000"/>
              </a:lnSpc>
            </a:pPr>
            <a:r>
              <a:rPr lang="he-IL" sz="2400" b="1" dirty="0" smtClean="0">
                <a:solidFill>
                  <a:srgbClr val="003399"/>
                </a:solidFill>
                <a:latin typeface="Arial" pitchFamily="34" charset="0"/>
                <a:cs typeface="Arial" pitchFamily="34" charset="0"/>
              </a:rPr>
              <a:t>בגוף האדם מתרחשת כל הזמן תחרות בין שתי סוגי החומצות על מיקומן בקרומי התאים. </a:t>
            </a:r>
          </a:p>
          <a:p>
            <a:pPr>
              <a:lnSpc>
                <a:spcPct val="150000"/>
              </a:lnSpc>
            </a:pPr>
            <a:endParaRPr lang="he-IL" sz="2400" b="1" dirty="0" smtClean="0">
              <a:solidFill>
                <a:srgbClr val="003399"/>
              </a:solidFill>
              <a:latin typeface="Arial" pitchFamily="34" charset="0"/>
              <a:cs typeface="Arial" pitchFamily="34" charset="0"/>
            </a:endParaRPr>
          </a:p>
          <a:p>
            <a:pPr>
              <a:lnSpc>
                <a:spcPct val="150000"/>
              </a:lnSpc>
            </a:pPr>
            <a:r>
              <a:rPr lang="he-IL" sz="2400" b="1" dirty="0" smtClean="0">
                <a:solidFill>
                  <a:srgbClr val="003399"/>
                </a:solidFill>
                <a:latin typeface="Arial" pitchFamily="34" charset="0"/>
                <a:cs typeface="Arial" pitchFamily="34" charset="0"/>
              </a:rPr>
              <a:t>למשל, בהקשר של מחלות לב, בעוד שאומגה 6 מזרזת ייצור הורמונים מאיצי דלקת </a:t>
            </a:r>
            <a:r>
              <a:rPr lang="he-IL" sz="2400" b="1" dirty="0" err="1" smtClean="0">
                <a:solidFill>
                  <a:srgbClr val="003399"/>
                </a:solidFill>
                <a:latin typeface="Arial" pitchFamily="34" charset="0"/>
                <a:cs typeface="Arial" pitchFamily="34" charset="0"/>
              </a:rPr>
              <a:t>וקרישתיות</a:t>
            </a:r>
            <a:r>
              <a:rPr lang="he-IL" sz="2400" b="1" dirty="0" smtClean="0">
                <a:solidFill>
                  <a:srgbClr val="003399"/>
                </a:solidFill>
                <a:latin typeface="Arial" pitchFamily="34" charset="0"/>
                <a:cs typeface="Arial" pitchFamily="34" charset="0"/>
              </a:rPr>
              <a:t> בדפנות כלי הדם, הרי שלאומגה 3 יש קשר דווקא עם הפעילות ההפוכה נוגדת הדלקת. מחקרים הראו כי יחס של 1:4 בין אומגה 3 לאומגה 6 הוריד ב- 70% את התמותה.</a:t>
            </a:r>
          </a:p>
        </p:txBody>
      </p:sp>
      <p:sp>
        <p:nvSpPr>
          <p:cNvPr id="3" name="Rectangle 4"/>
          <p:cNvSpPr>
            <a:spLocks noChangeArrowheads="1"/>
          </p:cNvSpPr>
          <p:nvPr/>
        </p:nvSpPr>
        <p:spPr bwMode="auto">
          <a:xfrm>
            <a:off x="2857488" y="496653"/>
            <a:ext cx="3902030" cy="646331"/>
          </a:xfrm>
          <a:prstGeom prst="rect">
            <a:avLst/>
          </a:prstGeom>
          <a:noFill/>
          <a:ln w="9525">
            <a:noFill/>
            <a:miter lim="800000"/>
            <a:headEnd/>
            <a:tailEnd/>
          </a:ln>
          <a:effectLst/>
        </p:spPr>
        <p:txBody>
          <a:bodyPr wrap="none">
            <a:spAutoFit/>
            <a:scene3d>
              <a:camera prst="orthographicFront"/>
              <a:lightRig rig="threePt" dir="t"/>
            </a:scene3d>
            <a:sp3d extrusionH="57150">
              <a:bevelT w="38100" h="38100"/>
            </a:sp3d>
          </a:bodyPr>
          <a:lstStyle/>
          <a:p>
            <a:pPr algn="ctr"/>
            <a:r>
              <a:rPr lang="he-IL" sz="3600" b="1" dirty="0" err="1" smtClean="0">
                <a:solidFill>
                  <a:srgbClr val="CC3300"/>
                </a:solidFill>
                <a:effectLst>
                  <a:outerShdw blurRad="38100" dist="38100" dir="2700000" algn="tl">
                    <a:srgbClr val="000000">
                      <a:alpha val="43137"/>
                    </a:srgbClr>
                  </a:outerShdw>
                </a:effectLst>
                <a:cs typeface="+mj-cs"/>
              </a:rPr>
              <a:t>הכל</a:t>
            </a:r>
            <a:r>
              <a:rPr lang="he-IL" sz="3600" b="1" dirty="0" smtClean="0">
                <a:solidFill>
                  <a:srgbClr val="CC3300"/>
                </a:solidFill>
                <a:effectLst>
                  <a:outerShdw blurRad="38100" dist="38100" dir="2700000" algn="tl">
                    <a:srgbClr val="000000">
                      <a:alpha val="43137"/>
                    </a:srgbClr>
                  </a:outerShdw>
                </a:effectLst>
                <a:cs typeface="+mj-cs"/>
              </a:rPr>
              <a:t> עניין של איזון...</a:t>
            </a:r>
            <a:endParaRPr lang="he-IL" sz="3600" b="1" dirty="0">
              <a:solidFill>
                <a:srgbClr val="CC3300"/>
              </a:solidFill>
              <a:effectLst>
                <a:outerShdw blurRad="38100" dist="38100" dir="2700000" algn="tl">
                  <a:srgbClr val="000000">
                    <a:alpha val="43137"/>
                  </a:srgbClr>
                </a:outerShdw>
              </a:effectLst>
              <a:cs typeface="+mj-cs"/>
            </a:endParaRPr>
          </a:p>
        </p:txBody>
      </p:sp>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1285860"/>
            <a:ext cx="8501122" cy="5447645"/>
          </a:xfrm>
          <a:prstGeom prst="rect">
            <a:avLst/>
          </a:prstGeom>
          <a:noFill/>
        </p:spPr>
        <p:txBody>
          <a:bodyPr wrap="square" rtlCol="1">
            <a:spAutoFit/>
          </a:bodyPr>
          <a:lstStyle/>
          <a:p>
            <a:pPr>
              <a:lnSpc>
                <a:spcPct val="150000"/>
              </a:lnSpc>
            </a:pPr>
            <a:r>
              <a:rPr lang="he-IL" sz="2400" b="1" dirty="0">
                <a:solidFill>
                  <a:srgbClr val="003399"/>
                </a:solidFill>
                <a:latin typeface="Arial" pitchFamily="34" charset="0"/>
                <a:cs typeface="Arial" pitchFamily="34" charset="0"/>
              </a:rPr>
              <a:t>מחקר אחר הראה כי קיים קשר בין צריכה גבוהה של אומגה 6 לבין רמות גבוהות של אינסולין בדם והתפתחות סכרת. </a:t>
            </a:r>
          </a:p>
          <a:p>
            <a:pPr>
              <a:lnSpc>
                <a:spcPct val="150000"/>
              </a:lnSpc>
            </a:pPr>
            <a:r>
              <a:rPr lang="he-IL" sz="2400" b="1" dirty="0">
                <a:solidFill>
                  <a:srgbClr val="003399"/>
                </a:solidFill>
                <a:latin typeface="Arial" pitchFamily="34" charset="0"/>
                <a:cs typeface="Arial" pitchFamily="34" charset="0"/>
              </a:rPr>
              <a:t>מחקרים עדכניים הראו כי יחס של 1:2.5 לטובת אומגה 3 קשור להשפעה מונעת על התפשטות סוגי סרטן שונים.</a:t>
            </a:r>
          </a:p>
          <a:p>
            <a:pPr>
              <a:lnSpc>
                <a:spcPct val="150000"/>
              </a:lnSpc>
            </a:pPr>
            <a:endParaRPr lang="he-IL" sz="800" b="1" dirty="0">
              <a:solidFill>
                <a:srgbClr val="003399"/>
              </a:solidFill>
              <a:latin typeface="Arial" pitchFamily="34" charset="0"/>
              <a:cs typeface="Arial" pitchFamily="34" charset="0"/>
            </a:endParaRPr>
          </a:p>
          <a:p>
            <a:pPr>
              <a:lnSpc>
                <a:spcPct val="150000"/>
              </a:lnSpc>
            </a:pPr>
            <a:r>
              <a:rPr lang="he-IL" sz="2400" b="1" dirty="0">
                <a:solidFill>
                  <a:srgbClr val="003399"/>
                </a:solidFill>
                <a:latin typeface="Arial" pitchFamily="34" charset="0"/>
                <a:cs typeface="Arial" pitchFamily="34" charset="0"/>
              </a:rPr>
              <a:t>נמצא כי ייצור החומצות </a:t>
            </a:r>
            <a:r>
              <a:rPr lang="en-US" sz="2400" b="1" dirty="0">
                <a:solidFill>
                  <a:srgbClr val="003399"/>
                </a:solidFill>
                <a:latin typeface="Arial" pitchFamily="34" charset="0"/>
                <a:cs typeface="Arial" pitchFamily="34" charset="0"/>
              </a:rPr>
              <a:t>EPA</a:t>
            </a:r>
            <a:r>
              <a:rPr lang="he-IL" sz="2400" b="1" dirty="0">
                <a:solidFill>
                  <a:srgbClr val="003399"/>
                </a:solidFill>
                <a:latin typeface="Arial" pitchFamily="34" charset="0"/>
                <a:cs typeface="Arial" pitchFamily="34" charset="0"/>
              </a:rPr>
              <a:t> ו- </a:t>
            </a:r>
            <a:r>
              <a:rPr lang="en-US" sz="2400" b="1" dirty="0">
                <a:solidFill>
                  <a:srgbClr val="003399"/>
                </a:solidFill>
                <a:latin typeface="Arial" pitchFamily="34" charset="0"/>
                <a:cs typeface="Arial" pitchFamily="34" charset="0"/>
              </a:rPr>
              <a:t>DHA</a:t>
            </a:r>
            <a:r>
              <a:rPr lang="he-IL" sz="2400" b="1" dirty="0">
                <a:solidFill>
                  <a:srgbClr val="003399"/>
                </a:solidFill>
                <a:latin typeface="Arial" pitchFamily="34" charset="0"/>
                <a:cs typeface="Arial" pitchFamily="34" charset="0"/>
              </a:rPr>
              <a:t> בכבד תלויות לא רק בנוכחותם של מגוון ויטמינים ומינרלים בכבד אלא גם בהעדר אומגה 6 ושומן טרנס שמעכבים את ייצורם וכן בכמות האינסולין. </a:t>
            </a:r>
          </a:p>
          <a:p>
            <a:pPr>
              <a:lnSpc>
                <a:spcPct val="150000"/>
              </a:lnSpc>
            </a:pPr>
            <a:endParaRPr lang="he-IL" sz="800" b="1" dirty="0">
              <a:solidFill>
                <a:srgbClr val="003399"/>
              </a:solidFill>
              <a:latin typeface="Arial" pitchFamily="34" charset="0"/>
              <a:cs typeface="Arial" pitchFamily="34" charset="0"/>
            </a:endParaRPr>
          </a:p>
          <a:p>
            <a:pPr>
              <a:lnSpc>
                <a:spcPct val="150000"/>
              </a:lnSpc>
            </a:pPr>
            <a:r>
              <a:rPr lang="he-IL" sz="2400" b="1" dirty="0">
                <a:solidFill>
                  <a:srgbClr val="003399"/>
                </a:solidFill>
                <a:latin typeface="Arial" pitchFamily="34" charset="0"/>
                <a:cs typeface="Arial" pitchFamily="34" charset="0"/>
              </a:rPr>
              <a:t>בשנת 2006 הכריז ארגון התרופות האמריקאי (</a:t>
            </a:r>
            <a:r>
              <a:rPr lang="en-US" sz="2400" b="1" dirty="0">
                <a:solidFill>
                  <a:srgbClr val="003399"/>
                </a:solidFill>
                <a:latin typeface="Arial" pitchFamily="34" charset="0"/>
                <a:cs typeface="Arial" pitchFamily="34" charset="0"/>
              </a:rPr>
              <a:t>FDA</a:t>
            </a:r>
            <a:r>
              <a:rPr lang="he-IL" sz="2400" b="1" dirty="0">
                <a:solidFill>
                  <a:srgbClr val="003399"/>
                </a:solidFill>
                <a:latin typeface="Arial" pitchFamily="34" charset="0"/>
                <a:cs typeface="Arial" pitchFamily="34" charset="0"/>
              </a:rPr>
              <a:t>) שחומצות השומן </a:t>
            </a:r>
            <a:r>
              <a:rPr lang="en-US" sz="2400" b="1" dirty="0">
                <a:solidFill>
                  <a:srgbClr val="003399"/>
                </a:solidFill>
                <a:latin typeface="Arial" pitchFamily="34" charset="0"/>
                <a:cs typeface="Arial" pitchFamily="34" charset="0"/>
              </a:rPr>
              <a:t>EPA</a:t>
            </a:r>
            <a:r>
              <a:rPr lang="he-IL" sz="2400" b="1" dirty="0">
                <a:solidFill>
                  <a:srgbClr val="003399"/>
                </a:solidFill>
                <a:latin typeface="Arial" pitchFamily="34" charset="0"/>
                <a:cs typeface="Arial" pitchFamily="34" charset="0"/>
              </a:rPr>
              <a:t> ו- </a:t>
            </a:r>
            <a:r>
              <a:rPr lang="en-US" sz="2400" b="1" dirty="0">
                <a:solidFill>
                  <a:srgbClr val="003399"/>
                </a:solidFill>
                <a:latin typeface="Arial" pitchFamily="34" charset="0"/>
                <a:cs typeface="Arial" pitchFamily="34" charset="0"/>
              </a:rPr>
              <a:t>DHA</a:t>
            </a:r>
            <a:r>
              <a:rPr lang="he-IL" sz="2400" b="1" dirty="0">
                <a:solidFill>
                  <a:srgbClr val="003399"/>
                </a:solidFill>
                <a:latin typeface="Arial" pitchFamily="34" charset="0"/>
                <a:cs typeface="Arial" pitchFamily="34" charset="0"/>
              </a:rPr>
              <a:t> יכולות להפחית את הסיכון למחלות לב</a:t>
            </a:r>
            <a:r>
              <a:rPr lang="he-IL" sz="2400" b="1" dirty="0" smtClean="0">
                <a:solidFill>
                  <a:srgbClr val="003399"/>
                </a:solidFill>
                <a:latin typeface="Arial" pitchFamily="34" charset="0"/>
                <a:cs typeface="Arial" pitchFamily="34" charset="0"/>
              </a:rPr>
              <a:t>.</a:t>
            </a:r>
            <a:endParaRPr lang="he-IL" sz="2400" b="1" dirty="0">
              <a:solidFill>
                <a:srgbClr val="003399"/>
              </a:solidFill>
              <a:latin typeface="Arial" pitchFamily="34" charset="0"/>
              <a:cs typeface="Arial" pitchFamily="34" charset="0"/>
            </a:endParaRPr>
          </a:p>
        </p:txBody>
      </p:sp>
      <p:sp>
        <p:nvSpPr>
          <p:cNvPr id="3" name="Rectangle 4"/>
          <p:cNvSpPr>
            <a:spLocks noChangeArrowheads="1"/>
          </p:cNvSpPr>
          <p:nvPr/>
        </p:nvSpPr>
        <p:spPr bwMode="auto">
          <a:xfrm>
            <a:off x="2857488" y="496653"/>
            <a:ext cx="3902030" cy="646331"/>
          </a:xfrm>
          <a:prstGeom prst="rect">
            <a:avLst/>
          </a:prstGeom>
          <a:noFill/>
          <a:ln w="9525">
            <a:noFill/>
            <a:miter lim="800000"/>
            <a:headEnd/>
            <a:tailEnd/>
          </a:ln>
          <a:effectLst/>
        </p:spPr>
        <p:txBody>
          <a:bodyPr wrap="none">
            <a:spAutoFit/>
            <a:scene3d>
              <a:camera prst="orthographicFront"/>
              <a:lightRig rig="threePt" dir="t"/>
            </a:scene3d>
            <a:sp3d extrusionH="57150">
              <a:bevelT w="38100" h="38100"/>
            </a:sp3d>
          </a:bodyPr>
          <a:lstStyle/>
          <a:p>
            <a:pPr algn="ctr"/>
            <a:r>
              <a:rPr lang="he-IL" sz="3600" b="1" dirty="0" err="1" smtClean="0">
                <a:solidFill>
                  <a:srgbClr val="CC3300"/>
                </a:solidFill>
                <a:effectLst>
                  <a:outerShdw blurRad="38100" dist="38100" dir="2700000" algn="tl">
                    <a:srgbClr val="000000">
                      <a:alpha val="43137"/>
                    </a:srgbClr>
                  </a:outerShdw>
                </a:effectLst>
                <a:cs typeface="+mj-cs"/>
              </a:rPr>
              <a:t>הכל</a:t>
            </a:r>
            <a:r>
              <a:rPr lang="he-IL" sz="3600" b="1" dirty="0" smtClean="0">
                <a:solidFill>
                  <a:srgbClr val="CC3300"/>
                </a:solidFill>
                <a:effectLst>
                  <a:outerShdw blurRad="38100" dist="38100" dir="2700000" algn="tl">
                    <a:srgbClr val="000000">
                      <a:alpha val="43137"/>
                    </a:srgbClr>
                  </a:outerShdw>
                </a:effectLst>
                <a:cs typeface="+mj-cs"/>
              </a:rPr>
              <a:t> עניין של איזון...</a:t>
            </a:r>
            <a:endParaRPr lang="he-IL" sz="3600" b="1" dirty="0">
              <a:solidFill>
                <a:srgbClr val="CC3300"/>
              </a:solidFill>
              <a:effectLst>
                <a:outerShdw blurRad="38100" dist="38100" dir="2700000" algn="tl">
                  <a:srgbClr val="000000">
                    <a:alpha val="43137"/>
                  </a:srgbClr>
                </a:outerShdw>
              </a:effectLst>
              <a:cs typeface="+mj-cs"/>
            </a:endParaRPr>
          </a:p>
        </p:txBody>
      </p:sp>
    </p:spTree>
  </p:cSld>
  <p:clrMapOvr>
    <a:masterClrMapping/>
  </p:clrMapOvr>
  <p:transition spd="med">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244</TotalTime>
  <Words>922</Words>
  <Application>Microsoft Office PowerPoint</Application>
  <PresentationFormat>On-screen Show (4:3)</PresentationFormat>
  <Paragraphs>105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Orit Herscovitz</dc:creator>
  <cp:lastModifiedBy>Orit Herscovitz</cp:lastModifiedBy>
  <cp:revision>39</cp:revision>
  <dcterms:created xsi:type="dcterms:W3CDTF">2009-12-25T19:54:38Z</dcterms:created>
  <dcterms:modified xsi:type="dcterms:W3CDTF">2009-12-25T23:58:53Z</dcterms:modified>
</cp:coreProperties>
</file>